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57" r:id="rId2"/>
    <p:sldId id="263" r:id="rId3"/>
    <p:sldId id="264" r:id="rId4"/>
    <p:sldId id="265" r:id="rId5"/>
    <p:sldId id="266" r:id="rId6"/>
    <p:sldId id="261" r:id="rId7"/>
    <p:sldId id="267" r:id="rId8"/>
    <p:sldId id="268" r:id="rId9"/>
    <p:sldId id="285" r:id="rId10"/>
    <p:sldId id="262" r:id="rId11"/>
    <p:sldId id="286" r:id="rId12"/>
    <p:sldId id="288" r:id="rId13"/>
    <p:sldId id="287" r:id="rId14"/>
    <p:sldId id="289" r:id="rId15"/>
    <p:sldId id="271" r:id="rId16"/>
    <p:sldId id="290" r:id="rId17"/>
    <p:sldId id="292" r:id="rId18"/>
    <p:sldId id="291" r:id="rId19"/>
    <p:sldId id="293" r:id="rId20"/>
    <p:sldId id="294" r:id="rId21"/>
    <p:sldId id="295" r:id="rId22"/>
    <p:sldId id="284" r:id="rId23"/>
    <p:sldId id="283" r:id="rId24"/>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9347"/>
    <a:srgbClr val="6785CD"/>
    <a:srgbClr val="11FFFE"/>
    <a:srgbClr val="36ABFF"/>
    <a:srgbClr val="0D0A27"/>
    <a:srgbClr val="37ABFF"/>
    <a:srgbClr val="F1FEFE"/>
    <a:srgbClr val="85A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45" autoAdjust="0"/>
    <p:restoredTop sz="94660"/>
  </p:normalViewPr>
  <p:slideViewPr>
    <p:cSldViewPr snapToGrid="0" showGuides="1">
      <p:cViewPr>
        <p:scale>
          <a:sx n="66" d="100"/>
          <a:sy n="66" d="100"/>
        </p:scale>
        <p:origin x="3006" y="-240"/>
      </p:cViewPr>
      <p:guideLst>
        <p:guide orient="horz" pos="4032"/>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98B089FE-5646-9CF7-A0CD-D9371092F7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78ADF765-FF2C-6672-30DF-4E02B0FCB8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E237D1-EB3E-42ED-8017-A3E0F540A544}" type="datetimeFigureOut">
              <a:rPr lang="pt-BR" smtClean="0"/>
              <a:t>25/04/2024</a:t>
            </a:fld>
            <a:endParaRPr lang="pt-BR"/>
          </a:p>
        </p:txBody>
      </p:sp>
      <p:sp>
        <p:nvSpPr>
          <p:cNvPr id="4" name="Espaço Reservado para Rodapé 3">
            <a:extLst>
              <a:ext uri="{FF2B5EF4-FFF2-40B4-BE49-F238E27FC236}">
                <a16:creationId xmlns:a16="http://schemas.microsoft.com/office/drawing/2014/main" id="{83EF68CF-250A-55FC-E1E4-D9C6F5A555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512F9274-313E-B987-AB97-907ACC11A2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893A92-22D6-4927-AF67-7D3B866A4AC7}" type="slidenum">
              <a:rPr lang="pt-BR" smtClean="0"/>
              <a:t>‹nº›</a:t>
            </a:fld>
            <a:endParaRPr lang="pt-BR"/>
          </a:p>
        </p:txBody>
      </p:sp>
    </p:spTree>
    <p:extLst>
      <p:ext uri="{BB962C8B-B14F-4D97-AF65-F5344CB8AC3E}">
        <p14:creationId xmlns:p14="http://schemas.microsoft.com/office/powerpoint/2010/main" val="2969333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E0544-B9E7-47A8-ABD7-B3CFDECA6595}" type="datetimeFigureOut">
              <a:rPr lang="pt-BR" smtClean="0"/>
              <a:t>25/04/2024</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A01F6-44E6-448B-9319-3BC869F75E03}" type="slidenum">
              <a:rPr lang="pt-BR" smtClean="0"/>
              <a:t>‹nº›</a:t>
            </a:fld>
            <a:endParaRPr lang="pt-BR"/>
          </a:p>
        </p:txBody>
      </p:sp>
    </p:spTree>
    <p:extLst>
      <p:ext uri="{BB962C8B-B14F-4D97-AF65-F5344CB8AC3E}">
        <p14:creationId xmlns:p14="http://schemas.microsoft.com/office/powerpoint/2010/main" val="254281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6C527BF0-D0F8-42C2-9CDD-D38A3CE71B65}" type="datetime1">
              <a:rPr lang="pt-BR" smtClean="0"/>
              <a:t>25/04/2024</a:t>
            </a:fld>
            <a:endParaRPr lang="pt-BR"/>
          </a:p>
        </p:txBody>
      </p:sp>
      <p:sp>
        <p:nvSpPr>
          <p:cNvPr id="5" name="Footer Placeholder 4"/>
          <p:cNvSpPr>
            <a:spLocks noGrp="1"/>
          </p:cNvSpPr>
          <p:nvPr>
            <p:ph type="ftr" sz="quarter" idx="11"/>
          </p:nvPr>
        </p:nvSpPr>
        <p:spPr/>
        <p:txBody>
          <a:bodyPr/>
          <a:lstStyle/>
          <a:p>
            <a:r>
              <a:rPr lang="pt-BR"/>
              <a:t>PHP POO QUEST - TADEU RAPHAEL</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765406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6029F59-1138-4474-83BD-80110BD9EB47}" type="datetime1">
              <a:rPr lang="pt-BR" smtClean="0"/>
              <a:t>25/04/2024</a:t>
            </a:fld>
            <a:endParaRPr lang="pt-BR"/>
          </a:p>
        </p:txBody>
      </p:sp>
      <p:sp>
        <p:nvSpPr>
          <p:cNvPr id="5" name="Footer Placeholder 4"/>
          <p:cNvSpPr>
            <a:spLocks noGrp="1"/>
          </p:cNvSpPr>
          <p:nvPr>
            <p:ph type="ftr" sz="quarter" idx="11"/>
          </p:nvPr>
        </p:nvSpPr>
        <p:spPr/>
        <p:txBody>
          <a:bodyPr/>
          <a:lstStyle/>
          <a:p>
            <a:r>
              <a:rPr lang="pt-BR"/>
              <a:t>PHP POO QUEST - TADEU RAPHAEL</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945203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E30146C-4873-4F83-B68F-F20BF6CE53F4}" type="datetime1">
              <a:rPr lang="pt-BR" smtClean="0"/>
              <a:t>25/04/2024</a:t>
            </a:fld>
            <a:endParaRPr lang="pt-BR"/>
          </a:p>
        </p:txBody>
      </p:sp>
      <p:sp>
        <p:nvSpPr>
          <p:cNvPr id="5" name="Footer Placeholder 4"/>
          <p:cNvSpPr>
            <a:spLocks noGrp="1"/>
          </p:cNvSpPr>
          <p:nvPr>
            <p:ph type="ftr" sz="quarter" idx="11"/>
          </p:nvPr>
        </p:nvSpPr>
        <p:spPr/>
        <p:txBody>
          <a:bodyPr/>
          <a:lstStyle/>
          <a:p>
            <a:r>
              <a:rPr lang="pt-BR"/>
              <a:t>PHP POO QUEST - TADEU RAPHAEL</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4073176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10C4AD3-E7D5-475C-9EA7-53F8EAF63A8A}" type="datetime1">
              <a:rPr lang="pt-BR" smtClean="0"/>
              <a:t>25/04/2024</a:t>
            </a:fld>
            <a:endParaRPr lang="pt-BR"/>
          </a:p>
        </p:txBody>
      </p:sp>
      <p:sp>
        <p:nvSpPr>
          <p:cNvPr id="5" name="Footer Placeholder 4"/>
          <p:cNvSpPr>
            <a:spLocks noGrp="1"/>
          </p:cNvSpPr>
          <p:nvPr>
            <p:ph type="ftr" sz="quarter" idx="11"/>
          </p:nvPr>
        </p:nvSpPr>
        <p:spPr/>
        <p:txBody>
          <a:bodyPr/>
          <a:lstStyle/>
          <a:p>
            <a:r>
              <a:rPr lang="pt-BR"/>
              <a:t>PHP POO QUEST - TADEU RAPHAEL</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93810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9DF1E51D-86EB-4E14-8319-F44E96252D95}" type="datetime1">
              <a:rPr lang="pt-BR" smtClean="0"/>
              <a:t>25/04/2024</a:t>
            </a:fld>
            <a:endParaRPr lang="pt-BR"/>
          </a:p>
        </p:txBody>
      </p:sp>
      <p:sp>
        <p:nvSpPr>
          <p:cNvPr id="5" name="Footer Placeholder 4"/>
          <p:cNvSpPr>
            <a:spLocks noGrp="1"/>
          </p:cNvSpPr>
          <p:nvPr>
            <p:ph type="ftr" sz="quarter" idx="11"/>
          </p:nvPr>
        </p:nvSpPr>
        <p:spPr/>
        <p:txBody>
          <a:bodyPr/>
          <a:lstStyle/>
          <a:p>
            <a:r>
              <a:rPr lang="pt-BR"/>
              <a:t>PHP POO QUEST - TADEU RAPHAEL</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6849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741D44B1-3F78-44CC-9251-CA317EC9C1CD}" type="datetime1">
              <a:rPr lang="pt-BR" smtClean="0"/>
              <a:t>25/04/2024</a:t>
            </a:fld>
            <a:endParaRPr lang="pt-BR"/>
          </a:p>
        </p:txBody>
      </p:sp>
      <p:sp>
        <p:nvSpPr>
          <p:cNvPr id="6" name="Footer Placeholder 5"/>
          <p:cNvSpPr>
            <a:spLocks noGrp="1"/>
          </p:cNvSpPr>
          <p:nvPr>
            <p:ph type="ftr" sz="quarter" idx="11"/>
          </p:nvPr>
        </p:nvSpPr>
        <p:spPr/>
        <p:txBody>
          <a:bodyPr/>
          <a:lstStyle/>
          <a:p>
            <a:r>
              <a:rPr lang="pt-BR"/>
              <a:t>PHP POO QUEST - TADEU RAPHAEL</a:t>
            </a:r>
          </a:p>
        </p:txBody>
      </p:sp>
      <p:sp>
        <p:nvSpPr>
          <p:cNvPr id="7" name="Slide Number Placeholder 6"/>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570938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E102DC1-A947-4FCD-AF93-3FA25A59EC6B}" type="datetime1">
              <a:rPr lang="pt-BR" smtClean="0"/>
              <a:t>25/04/2024</a:t>
            </a:fld>
            <a:endParaRPr lang="pt-BR"/>
          </a:p>
        </p:txBody>
      </p:sp>
      <p:sp>
        <p:nvSpPr>
          <p:cNvPr id="8" name="Footer Placeholder 7"/>
          <p:cNvSpPr>
            <a:spLocks noGrp="1"/>
          </p:cNvSpPr>
          <p:nvPr>
            <p:ph type="ftr" sz="quarter" idx="11"/>
          </p:nvPr>
        </p:nvSpPr>
        <p:spPr/>
        <p:txBody>
          <a:bodyPr/>
          <a:lstStyle/>
          <a:p>
            <a:r>
              <a:rPr lang="pt-BR"/>
              <a:t>PHP POO QUEST - TADEU RAPHAEL</a:t>
            </a:r>
          </a:p>
        </p:txBody>
      </p:sp>
      <p:sp>
        <p:nvSpPr>
          <p:cNvPr id="9" name="Slide Number Placeholder 8"/>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1725751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17CD3A1A-258B-4B26-8951-2F9B71C7469D}" type="datetime1">
              <a:rPr lang="pt-BR" smtClean="0"/>
              <a:t>25/04/2024</a:t>
            </a:fld>
            <a:endParaRPr lang="pt-BR"/>
          </a:p>
        </p:txBody>
      </p:sp>
      <p:sp>
        <p:nvSpPr>
          <p:cNvPr id="4" name="Footer Placeholder 3"/>
          <p:cNvSpPr>
            <a:spLocks noGrp="1"/>
          </p:cNvSpPr>
          <p:nvPr>
            <p:ph type="ftr" sz="quarter" idx="11"/>
          </p:nvPr>
        </p:nvSpPr>
        <p:spPr/>
        <p:txBody>
          <a:bodyPr/>
          <a:lstStyle/>
          <a:p>
            <a:r>
              <a:rPr lang="pt-BR"/>
              <a:t>PHP POO QUEST - TADEU RAPHAEL</a:t>
            </a:r>
          </a:p>
        </p:txBody>
      </p:sp>
      <p:sp>
        <p:nvSpPr>
          <p:cNvPr id="5" name="Slide Number Placeholder 4"/>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98546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A61E-1258-48E5-AD3B-7EF0B0267072}" type="datetime1">
              <a:rPr lang="pt-BR" smtClean="0"/>
              <a:t>25/04/2024</a:t>
            </a:fld>
            <a:endParaRPr lang="pt-BR"/>
          </a:p>
        </p:txBody>
      </p:sp>
      <p:sp>
        <p:nvSpPr>
          <p:cNvPr id="3" name="Footer Placeholder 2"/>
          <p:cNvSpPr>
            <a:spLocks noGrp="1"/>
          </p:cNvSpPr>
          <p:nvPr>
            <p:ph type="ftr" sz="quarter" idx="11"/>
          </p:nvPr>
        </p:nvSpPr>
        <p:spPr/>
        <p:txBody>
          <a:bodyPr/>
          <a:lstStyle/>
          <a:p>
            <a:r>
              <a:rPr lang="pt-BR"/>
              <a:t>PHP POO QUEST - TADEU RAPHAEL</a:t>
            </a:r>
          </a:p>
        </p:txBody>
      </p:sp>
      <p:sp>
        <p:nvSpPr>
          <p:cNvPr id="4" name="Slide Number Placeholder 3"/>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368948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BE1F041-819B-4821-885F-9FBE71712C3A}" type="datetime1">
              <a:rPr lang="pt-BR" smtClean="0"/>
              <a:t>25/04/2024</a:t>
            </a:fld>
            <a:endParaRPr lang="pt-BR"/>
          </a:p>
        </p:txBody>
      </p:sp>
      <p:sp>
        <p:nvSpPr>
          <p:cNvPr id="6" name="Footer Placeholder 5"/>
          <p:cNvSpPr>
            <a:spLocks noGrp="1"/>
          </p:cNvSpPr>
          <p:nvPr>
            <p:ph type="ftr" sz="quarter" idx="11"/>
          </p:nvPr>
        </p:nvSpPr>
        <p:spPr/>
        <p:txBody>
          <a:bodyPr/>
          <a:lstStyle/>
          <a:p>
            <a:r>
              <a:rPr lang="pt-BR"/>
              <a:t>PHP POO QUEST - TADEU RAPHAEL</a:t>
            </a:r>
          </a:p>
        </p:txBody>
      </p:sp>
      <p:sp>
        <p:nvSpPr>
          <p:cNvPr id="7" name="Slide Number Placeholder 6"/>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1220915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D0A1E75-DDDA-486E-8265-F0736DAA1722}" type="datetime1">
              <a:rPr lang="pt-BR" smtClean="0"/>
              <a:t>25/04/2024</a:t>
            </a:fld>
            <a:endParaRPr lang="pt-BR"/>
          </a:p>
        </p:txBody>
      </p:sp>
      <p:sp>
        <p:nvSpPr>
          <p:cNvPr id="6" name="Footer Placeholder 5"/>
          <p:cNvSpPr>
            <a:spLocks noGrp="1"/>
          </p:cNvSpPr>
          <p:nvPr>
            <p:ph type="ftr" sz="quarter" idx="11"/>
          </p:nvPr>
        </p:nvSpPr>
        <p:spPr/>
        <p:txBody>
          <a:bodyPr/>
          <a:lstStyle/>
          <a:p>
            <a:r>
              <a:rPr lang="pt-BR"/>
              <a:t>PHP POO QUEST - TADEU RAPHAEL</a:t>
            </a:r>
          </a:p>
        </p:txBody>
      </p:sp>
      <p:sp>
        <p:nvSpPr>
          <p:cNvPr id="7" name="Slide Number Placeholder 6"/>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3086099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69A54A9A-F324-4E18-9D07-DD2325DFA690}" type="datetime1">
              <a:rPr lang="pt-BR" smtClean="0"/>
              <a:t>25/04/2024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r>
              <a:rPr lang="pt-BR"/>
              <a:t>PHP POO QUEST - TADEU RAPHAEL</a:t>
            </a: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9BB46D60-96CE-4402-8D7C-2F4B1C382689}" type="slidenum">
              <a:rPr lang="pt-BR" smtClean="0"/>
              <a:t>‹nº›</a:t>
            </a:fld>
            <a:endParaRPr lang="pt-BR"/>
          </a:p>
        </p:txBody>
      </p:sp>
    </p:spTree>
    <p:extLst>
      <p:ext uri="{BB962C8B-B14F-4D97-AF65-F5344CB8AC3E}">
        <p14:creationId xmlns:p14="http://schemas.microsoft.com/office/powerpoint/2010/main" val="3843920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Tadeu-Raphael/prompts-recipe-to-create-a-ebook" TargetMode="Externa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E5A92E97-EB09-3E8D-334E-7C1AC0CDCE30}"/>
              </a:ext>
            </a:extLst>
          </p:cNvPr>
          <p:cNvSpPr/>
          <p:nvPr/>
        </p:nvSpPr>
        <p:spPr>
          <a:xfrm>
            <a:off x="-685800" y="-342900"/>
            <a:ext cx="10744200" cy="2789860"/>
          </a:xfrm>
          <a:prstGeom prst="rect">
            <a:avLst/>
          </a:prstGeom>
          <a:solidFill>
            <a:srgbClr val="709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69635068-C692-8610-A690-4BE4C686E636}"/>
              </a:ext>
            </a:extLst>
          </p:cNvPr>
          <p:cNvSpPr/>
          <p:nvPr/>
        </p:nvSpPr>
        <p:spPr>
          <a:xfrm>
            <a:off x="-419100" y="12068210"/>
            <a:ext cx="10744200" cy="1077218"/>
          </a:xfrm>
          <a:prstGeom prst="rect">
            <a:avLst/>
          </a:prstGeom>
          <a:solidFill>
            <a:srgbClr val="709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34FDA0FC-F22A-66D4-CEBA-12BD2B68CE9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9445" y="3134563"/>
            <a:ext cx="10020089" cy="9026035"/>
          </a:xfrm>
          <a:prstGeom prst="rect">
            <a:avLst/>
          </a:prstGeom>
        </p:spPr>
      </p:pic>
      <p:sp>
        <p:nvSpPr>
          <p:cNvPr id="14" name="fundo_subtitulo">
            <a:extLst>
              <a:ext uri="{FF2B5EF4-FFF2-40B4-BE49-F238E27FC236}">
                <a16:creationId xmlns:a16="http://schemas.microsoft.com/office/drawing/2014/main" id="{CECE1AD7-AD65-2877-B848-F4A38CF96147}"/>
              </a:ext>
            </a:extLst>
          </p:cNvPr>
          <p:cNvSpPr/>
          <p:nvPr/>
        </p:nvSpPr>
        <p:spPr>
          <a:xfrm>
            <a:off x="0" y="2446960"/>
            <a:ext cx="9601200" cy="830997"/>
          </a:xfrm>
          <a:prstGeom prst="rect">
            <a:avLst/>
          </a:prstGeom>
          <a:solidFill>
            <a:srgbClr val="678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87405FB1-0AFE-DF6D-4838-8755D3F2C988}"/>
              </a:ext>
            </a:extLst>
          </p:cNvPr>
          <p:cNvSpPr txBox="1"/>
          <p:nvPr/>
        </p:nvSpPr>
        <p:spPr>
          <a:xfrm>
            <a:off x="-1163050" y="824010"/>
            <a:ext cx="12375931" cy="923330"/>
          </a:xfrm>
          <a:prstGeom prst="rect">
            <a:avLst/>
          </a:prstGeom>
          <a:noFill/>
          <a:effectLst>
            <a:glow rad="1092200">
              <a:schemeClr val="accent1">
                <a:alpha val="28000"/>
              </a:schemeClr>
            </a:glow>
            <a:outerShdw blurRad="50800" dist="50800" dir="5400000" algn="ctr" rotWithShape="0">
              <a:srgbClr val="000000"/>
            </a:outerShdw>
          </a:effectLst>
        </p:spPr>
        <p:txBody>
          <a:bodyPr wrap="square" rtlCol="0">
            <a:spAutoFit/>
          </a:bodyPr>
          <a:lstStyle/>
          <a:p>
            <a:pPr algn="ctr"/>
            <a:r>
              <a:rPr lang="pt-BR" sz="5400" dirty="0">
                <a:solidFill>
                  <a:schemeClr val="bg1"/>
                </a:solidFill>
                <a:effectLst>
                  <a:glow rad="228600">
                    <a:schemeClr val="accent6">
                      <a:satMod val="175000"/>
                      <a:alpha val="40000"/>
                    </a:schemeClr>
                  </a:glow>
                </a:effectLst>
                <a:latin typeface="8BIT WONDER" panose="00000400000000000000" pitchFamily="2" charset="0"/>
              </a:rPr>
              <a:t>PHP POO Quest</a:t>
            </a:r>
          </a:p>
        </p:txBody>
      </p:sp>
      <p:sp>
        <p:nvSpPr>
          <p:cNvPr id="13" name="subtitulo">
            <a:extLst>
              <a:ext uri="{FF2B5EF4-FFF2-40B4-BE49-F238E27FC236}">
                <a16:creationId xmlns:a16="http://schemas.microsoft.com/office/drawing/2014/main" id="{429024B7-8E30-E5DB-74CA-5CCE07B84C5A}"/>
              </a:ext>
            </a:extLst>
          </p:cNvPr>
          <p:cNvSpPr txBox="1"/>
          <p:nvPr/>
        </p:nvSpPr>
        <p:spPr>
          <a:xfrm>
            <a:off x="699053" y="2591292"/>
            <a:ext cx="8651727" cy="523220"/>
          </a:xfrm>
          <a:prstGeom prst="rect">
            <a:avLst/>
          </a:prstGeom>
          <a:noFill/>
        </p:spPr>
        <p:txBody>
          <a:bodyPr wrap="none" rtlCol="0">
            <a:spAutoFit/>
          </a:bodyPr>
          <a:lstStyle/>
          <a:p>
            <a:r>
              <a:rPr lang="pt-BR" sz="2800" dirty="0">
                <a:solidFill>
                  <a:schemeClr val="bg1"/>
                </a:solidFill>
                <a:latin typeface="Impact" panose="020B0806030902050204" pitchFamily="34" charset="0"/>
              </a:rPr>
              <a:t>Conquiste a Orientação a Objetos e Seja um Herói da Web!</a:t>
            </a:r>
          </a:p>
        </p:txBody>
      </p:sp>
      <p:sp>
        <p:nvSpPr>
          <p:cNvPr id="16" name="fundo_rodape">
            <a:extLst>
              <a:ext uri="{FF2B5EF4-FFF2-40B4-BE49-F238E27FC236}">
                <a16:creationId xmlns:a16="http://schemas.microsoft.com/office/drawing/2014/main" id="{8A5EDDAD-04F3-2FDC-9612-B1EBD47701CD}"/>
              </a:ext>
            </a:extLst>
          </p:cNvPr>
          <p:cNvSpPr/>
          <p:nvPr/>
        </p:nvSpPr>
        <p:spPr>
          <a:xfrm>
            <a:off x="2612571" y="11632661"/>
            <a:ext cx="4378164" cy="830997"/>
          </a:xfrm>
          <a:prstGeom prst="rect">
            <a:avLst/>
          </a:prstGeom>
          <a:solidFill>
            <a:schemeClr val="accent6">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odape">
            <a:extLst>
              <a:ext uri="{FF2B5EF4-FFF2-40B4-BE49-F238E27FC236}">
                <a16:creationId xmlns:a16="http://schemas.microsoft.com/office/drawing/2014/main" id="{6275A980-272E-6995-30C1-C7DA34BD34F2}"/>
              </a:ext>
            </a:extLst>
          </p:cNvPr>
          <p:cNvSpPr txBox="1"/>
          <p:nvPr/>
        </p:nvSpPr>
        <p:spPr>
          <a:xfrm>
            <a:off x="2877405" y="11652712"/>
            <a:ext cx="4244204" cy="830997"/>
          </a:xfrm>
          <a:prstGeom prst="rect">
            <a:avLst/>
          </a:prstGeom>
          <a:noFill/>
        </p:spPr>
        <p:txBody>
          <a:bodyPr wrap="square" rtlCol="0">
            <a:spAutoFit/>
          </a:bodyPr>
          <a:lstStyle/>
          <a:p>
            <a:r>
              <a:rPr lang="pt-BR" sz="4800" dirty="0">
                <a:solidFill>
                  <a:srgbClr val="0D0A27"/>
                </a:solidFill>
                <a:latin typeface="Impact" panose="020B0806030902050204" pitchFamily="34" charset="0"/>
              </a:rPr>
              <a:t>TADEU RAPHAEL</a:t>
            </a:r>
          </a:p>
        </p:txBody>
      </p:sp>
      <p:sp>
        <p:nvSpPr>
          <p:cNvPr id="15" name="subtitulo_componente">
            <a:extLst>
              <a:ext uri="{FF2B5EF4-FFF2-40B4-BE49-F238E27FC236}">
                <a16:creationId xmlns:a16="http://schemas.microsoft.com/office/drawing/2014/main" id="{4AC64B63-F496-F80D-2DF0-D95D155A98DB}"/>
              </a:ext>
            </a:extLst>
          </p:cNvPr>
          <p:cNvSpPr txBox="1"/>
          <p:nvPr/>
        </p:nvSpPr>
        <p:spPr>
          <a:xfrm>
            <a:off x="250420" y="10042950"/>
            <a:ext cx="9100360" cy="1569660"/>
          </a:xfrm>
          <a:prstGeom prst="rect">
            <a:avLst/>
          </a:prstGeom>
          <a:noFill/>
        </p:spPr>
        <p:txBody>
          <a:bodyPr wrap="square" rtlCol="0">
            <a:spAutoFit/>
          </a:bodyPr>
          <a:lstStyle/>
          <a:p>
            <a:pPr algn="ctr"/>
            <a:r>
              <a:rPr lang="pt-BR" sz="3200" dirty="0">
                <a:ln w="3175">
                  <a:noFill/>
                </a:ln>
                <a:solidFill>
                  <a:schemeClr val="bg1"/>
                </a:solidFill>
                <a:latin typeface="+mj-lt"/>
              </a:rPr>
              <a:t>Aprenda mais nessa aventura sobre orientação a objetos no PHP, a maior linguagem de servidor do mundo!</a:t>
            </a:r>
          </a:p>
        </p:txBody>
      </p:sp>
      <p:pic>
        <p:nvPicPr>
          <p:cNvPr id="1026" name="Picture 2">
            <a:extLst>
              <a:ext uri="{FF2B5EF4-FFF2-40B4-BE49-F238E27FC236}">
                <a16:creationId xmlns:a16="http://schemas.microsoft.com/office/drawing/2014/main" id="{BC22CCB5-9A10-B9C2-6E81-98C6F41E8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4222" y="6975733"/>
            <a:ext cx="2952752" cy="2952752"/>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a:extLst>
              <a:ext uri="{FF2B5EF4-FFF2-40B4-BE49-F238E27FC236}">
                <a16:creationId xmlns:a16="http://schemas.microsoft.com/office/drawing/2014/main" id="{35ABAA4F-DF07-54A2-B370-F9E932831534}"/>
              </a:ext>
            </a:extLst>
          </p:cNvPr>
          <p:cNvSpPr>
            <a:spLocks noGrp="1"/>
          </p:cNvSpPr>
          <p:nvPr>
            <p:ph type="sldNum" sz="quarter" idx="12"/>
          </p:nvPr>
        </p:nvSpPr>
        <p:spPr/>
        <p:txBody>
          <a:bodyPr/>
          <a:lstStyle/>
          <a:p>
            <a:fld id="{9BB46D60-96CE-4402-8D7C-2F4B1C382689}" type="slidenum">
              <a:rPr lang="pt-BR" smtClean="0"/>
              <a:t>1</a:t>
            </a:fld>
            <a:endParaRPr lang="pt-BR"/>
          </a:p>
        </p:txBody>
      </p:sp>
    </p:spTree>
    <p:extLst>
      <p:ext uri="{BB962C8B-B14F-4D97-AF65-F5344CB8AC3E}">
        <p14:creationId xmlns:p14="http://schemas.microsoft.com/office/powerpoint/2010/main" val="2060185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rgbClr val="709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Construindo Classes e Objetos</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chemeClr val="bg1"/>
                  </a:solidFill>
                </a:ln>
                <a:noFill/>
                <a:latin typeface="Impact" panose="020B0806030902050204" pitchFamily="34" charset="0"/>
              </a:rPr>
              <a:t>03</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solidFill>
            <a:srgbClr val="678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70768" y="9340866"/>
            <a:ext cx="7816645" cy="2308324"/>
          </a:xfrm>
          <a:prstGeom prst="rect">
            <a:avLst/>
          </a:prstGeom>
          <a:noFill/>
        </p:spPr>
        <p:txBody>
          <a:bodyPr wrap="square" rtlCol="0">
            <a:spAutoFit/>
          </a:bodyPr>
          <a:lstStyle/>
          <a:p>
            <a:pPr algn="ctr"/>
            <a:r>
              <a:rPr lang="pt-BR" sz="2400" dirty="0">
                <a:solidFill>
                  <a:schemeClr val="bg1"/>
                </a:solidFill>
              </a:rPr>
              <a:t>Neste capítulo, aprendemos a definir classes com propriedades e métodos, além de criar objetos a partir delas. Essa habilidade essencial nos permite organizar e estruturar nosso código de forma modular, promovendo a reutilização e a eficiência no desenvolvimento web com PHP Orientado a Objetos.</a:t>
            </a:r>
          </a:p>
        </p:txBody>
      </p:sp>
      <p:sp>
        <p:nvSpPr>
          <p:cNvPr id="10" name="Espaço Reservado para Rodapé 9">
            <a:extLst>
              <a:ext uri="{FF2B5EF4-FFF2-40B4-BE49-F238E27FC236}">
                <a16:creationId xmlns:a16="http://schemas.microsoft.com/office/drawing/2014/main" id="{ED5FF5DA-5CF2-1E22-3C5B-B6117E870A73}"/>
              </a:ext>
            </a:extLst>
          </p:cNvPr>
          <p:cNvSpPr>
            <a:spLocks noGrp="1"/>
          </p:cNvSpPr>
          <p:nvPr>
            <p:ph type="ftr" sz="quarter" idx="11"/>
          </p:nvPr>
        </p:nvSpPr>
        <p:spPr/>
        <p:txBody>
          <a:bodyPr/>
          <a:lstStyle/>
          <a:p>
            <a:r>
              <a:rPr lang="pt-BR"/>
              <a:t>PHP POO QUEST - TADEU RAPHAEL</a:t>
            </a:r>
          </a:p>
        </p:txBody>
      </p:sp>
      <p:sp>
        <p:nvSpPr>
          <p:cNvPr id="11" name="Espaço Reservado para Número de Slide 10">
            <a:extLst>
              <a:ext uri="{FF2B5EF4-FFF2-40B4-BE49-F238E27FC236}">
                <a16:creationId xmlns:a16="http://schemas.microsoft.com/office/drawing/2014/main" id="{CFFF15F9-9106-7134-AA2D-FD2E7ED9EEB6}"/>
              </a:ext>
            </a:extLst>
          </p:cNvPr>
          <p:cNvSpPr>
            <a:spLocks noGrp="1"/>
          </p:cNvSpPr>
          <p:nvPr>
            <p:ph type="sldNum" sz="quarter" idx="12"/>
          </p:nvPr>
        </p:nvSpPr>
        <p:spPr/>
        <p:txBody>
          <a:bodyPr/>
          <a:lstStyle/>
          <a:p>
            <a:fld id="{9BB46D60-96CE-4402-8D7C-2F4B1C382689}" type="slidenum">
              <a:rPr lang="pt-BR" smtClean="0"/>
              <a:t>10</a:t>
            </a:fld>
            <a:endParaRPr lang="pt-BR"/>
          </a:p>
        </p:txBody>
      </p:sp>
    </p:spTree>
    <p:extLst>
      <p:ext uri="{BB962C8B-B14F-4D97-AF65-F5344CB8AC3E}">
        <p14:creationId xmlns:p14="http://schemas.microsoft.com/office/powerpoint/2010/main" val="409885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92273" y="3301050"/>
            <a:ext cx="7816645" cy="2554545"/>
          </a:xfrm>
          <a:prstGeom prst="rect">
            <a:avLst/>
          </a:prstGeom>
          <a:noFill/>
        </p:spPr>
        <p:txBody>
          <a:bodyPr wrap="square" rtlCol="0">
            <a:spAutoFit/>
          </a:bodyPr>
          <a:lstStyle/>
          <a:p>
            <a:pPr algn="ctr"/>
            <a:r>
              <a:rPr lang="pt-BR" sz="2000" dirty="0"/>
              <a:t>Em PHP, definir classes é o primeiro passo para criar objetos. Uma classe é um modelo que define as propriedades e métodos que um objeto pode ter. A instanciação de uma classe envolve criar um objeto dessa classe, usando a palavra-chave `</a:t>
            </a:r>
            <a:r>
              <a:rPr lang="pt-BR" sz="2000" b="1" i="1" dirty="0"/>
              <a:t>new</a:t>
            </a:r>
            <a:r>
              <a:rPr lang="pt-BR" sz="2000" dirty="0"/>
              <a:t>`. Ao instanciar uma classe, um objeto é criado com base no modelo definido pela classe. Isso permite que utilizemos as propriedades e métodos da classe para realizar tarefas específicas em nossos aplicativos web. A compreensão desses conceitos é fundamental para o desenvolvimento eficaz em PHP Orientado a Objetos.</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29731" y="909469"/>
            <a:ext cx="8941738" cy="707886"/>
          </a:xfrm>
          <a:prstGeom prst="rect">
            <a:avLst/>
          </a:prstGeom>
          <a:noFill/>
        </p:spPr>
        <p:txBody>
          <a:bodyPr wrap="square" rtlCol="0">
            <a:spAutoFit/>
          </a:bodyPr>
          <a:lstStyle/>
          <a:p>
            <a:pPr algn="ctr"/>
            <a:r>
              <a:rPr lang="pt-BR" sz="4000" dirty="0">
                <a:latin typeface="Impact" panose="020B0806030902050204" pitchFamily="34" charset="0"/>
              </a:rPr>
              <a:t>Definindo e Instanciando Classes em PHP</a:t>
            </a:r>
          </a:p>
        </p:txBody>
      </p:sp>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11</a:t>
            </a:fld>
            <a:endParaRPr lang="pt-BR"/>
          </a:p>
        </p:txBody>
      </p:sp>
      <p:pic>
        <p:nvPicPr>
          <p:cNvPr id="6" name="Picture 4" descr="commission)Space Sword by markolios on DeviantArt">
            <a:extLst>
              <a:ext uri="{FF2B5EF4-FFF2-40B4-BE49-F238E27FC236}">
                <a16:creationId xmlns:a16="http://schemas.microsoft.com/office/drawing/2014/main" id="{1071515C-DBD1-E25C-035B-2C367EF9C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4413643" y="851712"/>
            <a:ext cx="773906" cy="307276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E818BE08-1F43-1958-6137-6F168FF56683}"/>
              </a:ext>
            </a:extLst>
          </p:cNvPr>
          <p:cNvPicPr>
            <a:picLocks noChangeAspect="1"/>
          </p:cNvPicPr>
          <p:nvPr/>
        </p:nvPicPr>
        <p:blipFill>
          <a:blip r:embed="rId3"/>
          <a:stretch>
            <a:fillRect/>
          </a:stretch>
        </p:blipFill>
        <p:spPr>
          <a:xfrm>
            <a:off x="1295395" y="6154773"/>
            <a:ext cx="7010400" cy="52597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9761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92273" y="3301050"/>
            <a:ext cx="7816645" cy="2862322"/>
          </a:xfrm>
          <a:prstGeom prst="rect">
            <a:avLst/>
          </a:prstGeom>
          <a:noFill/>
        </p:spPr>
        <p:txBody>
          <a:bodyPr wrap="square" rtlCol="0">
            <a:spAutoFit/>
          </a:bodyPr>
          <a:lstStyle/>
          <a:p>
            <a:pPr algn="ctr"/>
            <a:r>
              <a:rPr lang="pt-BR" sz="2000" dirty="0"/>
              <a:t>Em PHP, o acesso a propriedades e métodos de uma classe pode ser feito usando o operador de seta (-&gt;). Para acessar uma propriedade de um objeto, usamos a sintaxe </a:t>
            </a:r>
            <a:r>
              <a:rPr lang="pt-BR" sz="2000" b="1" dirty="0"/>
              <a:t>$objeto-&gt;propriedade</a:t>
            </a:r>
            <a:r>
              <a:rPr lang="pt-BR" sz="2000" dirty="0"/>
              <a:t>. Da mesma forma, para chamar um método de um objeto, usamos a sintaxe </a:t>
            </a:r>
            <a:r>
              <a:rPr lang="pt-BR" sz="2000" b="1" dirty="0"/>
              <a:t>$objeto-&gt;</a:t>
            </a:r>
            <a:r>
              <a:rPr lang="pt-BR" sz="2000" b="1" dirty="0" err="1"/>
              <a:t>metodo</a:t>
            </a:r>
            <a:r>
              <a:rPr lang="pt-BR" sz="2000" b="1" dirty="0"/>
              <a:t>()</a:t>
            </a:r>
            <a:r>
              <a:rPr lang="pt-BR" sz="2000" dirty="0"/>
              <a:t>. É importante observar que o acesso a propriedades e métodos pode variar dependendo de sua visibilidade (pública, protegida ou privada) dentro da classe. Compreender como acessar propriedades e métodos é essencial para interagir eficazmente com objetos em PHP Orientado a Objetos.</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29725" y="894955"/>
            <a:ext cx="8941738" cy="707886"/>
          </a:xfrm>
          <a:prstGeom prst="rect">
            <a:avLst/>
          </a:prstGeom>
          <a:noFill/>
        </p:spPr>
        <p:txBody>
          <a:bodyPr wrap="square" rtlCol="0">
            <a:spAutoFit/>
          </a:bodyPr>
          <a:lstStyle/>
          <a:p>
            <a:pPr algn="ctr"/>
            <a:r>
              <a:rPr lang="pt-BR" sz="4000" dirty="0">
                <a:latin typeface="Impact" panose="020B0806030902050204" pitchFamily="34" charset="0"/>
              </a:rPr>
              <a:t>Acesso a Propriedades e Métodos em PHP</a:t>
            </a:r>
          </a:p>
        </p:txBody>
      </p:sp>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12</a:t>
            </a:fld>
            <a:endParaRPr lang="pt-BR"/>
          </a:p>
        </p:txBody>
      </p:sp>
      <p:pic>
        <p:nvPicPr>
          <p:cNvPr id="6" name="Picture 4" descr="commission)Space Sword by markolios on DeviantArt">
            <a:extLst>
              <a:ext uri="{FF2B5EF4-FFF2-40B4-BE49-F238E27FC236}">
                <a16:creationId xmlns:a16="http://schemas.microsoft.com/office/drawing/2014/main" id="{1071515C-DBD1-E25C-035B-2C367EF9C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4413643" y="851712"/>
            <a:ext cx="773906" cy="307276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419A179B-68B9-6136-7E96-0241315566EF}"/>
              </a:ext>
            </a:extLst>
          </p:cNvPr>
          <p:cNvPicPr>
            <a:picLocks noChangeAspect="1"/>
          </p:cNvPicPr>
          <p:nvPr/>
        </p:nvPicPr>
        <p:blipFill>
          <a:blip r:embed="rId3"/>
          <a:stretch>
            <a:fillRect/>
          </a:stretch>
        </p:blipFill>
        <p:spPr>
          <a:xfrm>
            <a:off x="1482274" y="6516914"/>
            <a:ext cx="6636651" cy="49798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70463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92271" y="3267375"/>
            <a:ext cx="7816645" cy="3477875"/>
          </a:xfrm>
          <a:prstGeom prst="rect">
            <a:avLst/>
          </a:prstGeom>
          <a:noFill/>
        </p:spPr>
        <p:txBody>
          <a:bodyPr wrap="square" rtlCol="0">
            <a:spAutoFit/>
          </a:bodyPr>
          <a:lstStyle/>
          <a:p>
            <a:pPr algn="ctr"/>
            <a:r>
              <a:rPr lang="pt-BR" sz="2000" dirty="0"/>
              <a:t>Em PHP, os construtores e destrutores são métodos especiais que podem ser definidos em uma classe para realizar tarefas específicas durante a criação e destruição de objetos. O construtor é um método chamado automaticamente quando um objeto é instanciado, permitindo a inicialização de propriedades e outras configurações necessárias. Por outro lado, o destrutor é chamado automaticamente quando um objeto é destruído, geralmente no final do script PHP, e pode ser usado para liberar recursos ou realizar outras operações de limpeza. Compreender o uso adequado de construtores e destrutores é importante para garantir o funcionamento adequado de nossas classes e objetos em PHP Orientado a Objetos.</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29725" y="917426"/>
            <a:ext cx="8941738" cy="707886"/>
          </a:xfrm>
          <a:prstGeom prst="rect">
            <a:avLst/>
          </a:prstGeom>
          <a:noFill/>
        </p:spPr>
        <p:txBody>
          <a:bodyPr wrap="square" rtlCol="0">
            <a:spAutoFit/>
          </a:bodyPr>
          <a:lstStyle/>
          <a:p>
            <a:pPr algn="ctr"/>
            <a:r>
              <a:rPr lang="pt-BR" sz="4000" dirty="0">
                <a:latin typeface="Impact" panose="020B0806030902050204" pitchFamily="34" charset="0"/>
              </a:rPr>
              <a:t>Construtores e destrutores.</a:t>
            </a:r>
          </a:p>
        </p:txBody>
      </p:sp>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13</a:t>
            </a:fld>
            <a:endParaRPr lang="pt-BR"/>
          </a:p>
        </p:txBody>
      </p:sp>
      <p:pic>
        <p:nvPicPr>
          <p:cNvPr id="4" name="Picture 2">
            <a:extLst>
              <a:ext uri="{FF2B5EF4-FFF2-40B4-BE49-F238E27FC236}">
                <a16:creationId xmlns:a16="http://schemas.microsoft.com/office/drawing/2014/main" id="{11C11220-BC1B-FDA2-90C3-54455019EE6B}"/>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4897"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mission)Space Sword by markolios on DeviantArt">
            <a:extLst>
              <a:ext uri="{FF2B5EF4-FFF2-40B4-BE49-F238E27FC236}">
                <a16:creationId xmlns:a16="http://schemas.microsoft.com/office/drawing/2014/main" id="{1071515C-DBD1-E25C-035B-2C367EF9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4413643" y="851712"/>
            <a:ext cx="773906" cy="307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44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92271" y="3267375"/>
            <a:ext cx="7816645" cy="1015663"/>
          </a:xfrm>
          <a:prstGeom prst="rect">
            <a:avLst/>
          </a:prstGeom>
          <a:noFill/>
        </p:spPr>
        <p:txBody>
          <a:bodyPr wrap="square" rtlCol="0">
            <a:spAutoFit/>
          </a:bodyPr>
          <a:lstStyle/>
          <a:p>
            <a:pPr algn="ctr"/>
            <a:r>
              <a:rPr lang="pt-BR" sz="2000" dirty="0"/>
              <a:t>Aqui está um exemplo de como criar uma classe em PHP para manipulação de usuários:</a:t>
            </a:r>
          </a:p>
          <a:p>
            <a:pPr algn="ctr"/>
            <a:endParaRPr lang="pt-BR" sz="2000" dirty="0"/>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29723" y="718643"/>
            <a:ext cx="8941738" cy="1323439"/>
          </a:xfrm>
          <a:prstGeom prst="rect">
            <a:avLst/>
          </a:prstGeom>
          <a:noFill/>
        </p:spPr>
        <p:txBody>
          <a:bodyPr wrap="square" rtlCol="0">
            <a:spAutoFit/>
          </a:bodyPr>
          <a:lstStyle/>
          <a:p>
            <a:pPr algn="ctr"/>
            <a:r>
              <a:rPr lang="pt-BR" sz="4000" dirty="0">
                <a:latin typeface="Impact" panose="020B0806030902050204" pitchFamily="34" charset="0"/>
              </a:rPr>
              <a:t>Exemplo prático: criando uma classe para manipulação de usuários</a:t>
            </a:r>
          </a:p>
        </p:txBody>
      </p:sp>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14</a:t>
            </a:fld>
            <a:endParaRPr lang="pt-BR"/>
          </a:p>
        </p:txBody>
      </p:sp>
      <p:pic>
        <p:nvPicPr>
          <p:cNvPr id="4" name="Picture 2">
            <a:extLst>
              <a:ext uri="{FF2B5EF4-FFF2-40B4-BE49-F238E27FC236}">
                <a16:creationId xmlns:a16="http://schemas.microsoft.com/office/drawing/2014/main" id="{11C11220-BC1B-FDA2-90C3-54455019EE6B}"/>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4897"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mission)Space Sword by markolios on DeviantArt">
            <a:extLst>
              <a:ext uri="{FF2B5EF4-FFF2-40B4-BE49-F238E27FC236}">
                <a16:creationId xmlns:a16="http://schemas.microsoft.com/office/drawing/2014/main" id="{1071515C-DBD1-E25C-035B-2C367EF9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4413639" y="1043116"/>
            <a:ext cx="773906" cy="307276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E714F040-0BB4-CEF0-6288-67E806A83E6D}"/>
              </a:ext>
            </a:extLst>
          </p:cNvPr>
          <p:cNvPicPr>
            <a:picLocks noChangeAspect="1"/>
          </p:cNvPicPr>
          <p:nvPr/>
        </p:nvPicPr>
        <p:blipFill>
          <a:blip r:embed="rId4"/>
          <a:stretch>
            <a:fillRect/>
          </a:stretch>
        </p:blipFill>
        <p:spPr>
          <a:xfrm>
            <a:off x="1404168" y="4509058"/>
            <a:ext cx="6792848" cy="50946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6084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rgbClr val="709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Herança e Polimorfismo</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chemeClr val="bg1"/>
                  </a:solidFill>
                </a:ln>
                <a:noFill/>
                <a:latin typeface="Impact" panose="020B0806030902050204" pitchFamily="34" charset="0"/>
              </a:rPr>
              <a:t>04</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solidFill>
            <a:srgbClr val="678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92276" y="9187533"/>
            <a:ext cx="7816645" cy="2677656"/>
          </a:xfrm>
          <a:prstGeom prst="rect">
            <a:avLst/>
          </a:prstGeom>
          <a:noFill/>
        </p:spPr>
        <p:txBody>
          <a:bodyPr wrap="square" rtlCol="0">
            <a:spAutoFit/>
          </a:bodyPr>
          <a:lstStyle/>
          <a:p>
            <a:pPr algn="ctr"/>
            <a:r>
              <a:rPr lang="pt-BR" sz="2400" dirty="0">
                <a:solidFill>
                  <a:schemeClr val="bg1"/>
                </a:solidFill>
              </a:rPr>
              <a:t>Neste capítulo, exploramos os princípios de herança e polimorfismo em PHP Orientado a Objetos. Herança permite que uma classe herde propriedades e métodos de outra, promovendo a reutilização de código. Já o polimorfismo permite que objetos de diferentes classes sejam tratados de maneira uniforme, proporcionando flexibilidade e extensibilidade ao código.</a:t>
            </a:r>
          </a:p>
        </p:txBody>
      </p:sp>
      <p:sp>
        <p:nvSpPr>
          <p:cNvPr id="10" name="Espaço Reservado para Rodapé 9">
            <a:extLst>
              <a:ext uri="{FF2B5EF4-FFF2-40B4-BE49-F238E27FC236}">
                <a16:creationId xmlns:a16="http://schemas.microsoft.com/office/drawing/2014/main" id="{5CF477FF-E9CE-427E-324B-E4F18DF07049}"/>
              </a:ext>
            </a:extLst>
          </p:cNvPr>
          <p:cNvSpPr>
            <a:spLocks noGrp="1"/>
          </p:cNvSpPr>
          <p:nvPr>
            <p:ph type="ftr" sz="quarter" idx="11"/>
          </p:nvPr>
        </p:nvSpPr>
        <p:spPr/>
        <p:txBody>
          <a:bodyPr/>
          <a:lstStyle/>
          <a:p>
            <a:r>
              <a:rPr lang="pt-BR"/>
              <a:t>PHP POO QUEST - TADEU RAPHAEL</a:t>
            </a:r>
          </a:p>
        </p:txBody>
      </p:sp>
      <p:sp>
        <p:nvSpPr>
          <p:cNvPr id="11" name="Espaço Reservado para Número de Slide 10">
            <a:extLst>
              <a:ext uri="{FF2B5EF4-FFF2-40B4-BE49-F238E27FC236}">
                <a16:creationId xmlns:a16="http://schemas.microsoft.com/office/drawing/2014/main" id="{A26FB245-ED35-8115-4128-B27CC5C397F6}"/>
              </a:ext>
            </a:extLst>
          </p:cNvPr>
          <p:cNvSpPr>
            <a:spLocks noGrp="1"/>
          </p:cNvSpPr>
          <p:nvPr>
            <p:ph type="sldNum" sz="quarter" idx="12"/>
          </p:nvPr>
        </p:nvSpPr>
        <p:spPr/>
        <p:txBody>
          <a:bodyPr/>
          <a:lstStyle/>
          <a:p>
            <a:fld id="{9BB46D60-96CE-4402-8D7C-2F4B1C382689}" type="slidenum">
              <a:rPr lang="pt-BR" smtClean="0"/>
              <a:t>15</a:t>
            </a:fld>
            <a:endParaRPr lang="pt-BR"/>
          </a:p>
        </p:txBody>
      </p:sp>
    </p:spTree>
    <p:extLst>
      <p:ext uri="{BB962C8B-B14F-4D97-AF65-F5344CB8AC3E}">
        <p14:creationId xmlns:p14="http://schemas.microsoft.com/office/powerpoint/2010/main" val="2338376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92271" y="3267375"/>
            <a:ext cx="7816645" cy="3046988"/>
          </a:xfrm>
          <a:prstGeom prst="rect">
            <a:avLst/>
          </a:prstGeom>
          <a:noFill/>
        </p:spPr>
        <p:txBody>
          <a:bodyPr wrap="square" rtlCol="0">
            <a:spAutoFit/>
          </a:bodyPr>
          <a:lstStyle/>
          <a:p>
            <a:pPr algn="ctr"/>
            <a:r>
              <a:rPr lang="pt-BR" sz="2400" dirty="0"/>
              <a:t>Em PHP, a herança é um conceito poderoso que permite criar novas classes com base em classes existentes, chamadas de classes pai ou superclasses. Ao estender uma classe pai, uma classe filha herda todas as propriedades e métodos da classe pai, podendo adicionar novos comportamentos ou substituir os existentes. Isso promove a reutilização de código e facilita a manutenção, permitindo uma hierarquia de classes mais organizada e flexível em nossos aplicativos web.</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29725" y="917426"/>
            <a:ext cx="8941738" cy="707886"/>
          </a:xfrm>
          <a:prstGeom prst="rect">
            <a:avLst/>
          </a:prstGeom>
          <a:noFill/>
        </p:spPr>
        <p:txBody>
          <a:bodyPr wrap="square" rtlCol="0">
            <a:spAutoFit/>
          </a:bodyPr>
          <a:lstStyle/>
          <a:p>
            <a:pPr algn="ctr"/>
            <a:r>
              <a:rPr lang="pt-BR" sz="4000" dirty="0">
                <a:latin typeface="Impact" panose="020B0806030902050204" pitchFamily="34" charset="0"/>
              </a:rPr>
              <a:t>Estendendo Classes com Herança em PHP</a:t>
            </a:r>
          </a:p>
        </p:txBody>
      </p:sp>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16</a:t>
            </a:fld>
            <a:endParaRPr lang="pt-BR"/>
          </a:p>
        </p:txBody>
      </p:sp>
      <p:pic>
        <p:nvPicPr>
          <p:cNvPr id="4" name="Picture 2">
            <a:extLst>
              <a:ext uri="{FF2B5EF4-FFF2-40B4-BE49-F238E27FC236}">
                <a16:creationId xmlns:a16="http://schemas.microsoft.com/office/drawing/2014/main" id="{11C11220-BC1B-FDA2-90C3-54455019EE6B}"/>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4897"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mission)Space Sword by markolios on DeviantArt">
            <a:extLst>
              <a:ext uri="{FF2B5EF4-FFF2-40B4-BE49-F238E27FC236}">
                <a16:creationId xmlns:a16="http://schemas.microsoft.com/office/drawing/2014/main" id="{1071515C-DBD1-E25C-035B-2C367EF9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4413643" y="851712"/>
            <a:ext cx="773906" cy="307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8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92271" y="3267375"/>
            <a:ext cx="7816645" cy="3785652"/>
          </a:xfrm>
          <a:prstGeom prst="rect">
            <a:avLst/>
          </a:prstGeom>
          <a:noFill/>
        </p:spPr>
        <p:txBody>
          <a:bodyPr wrap="square" rtlCol="0">
            <a:spAutoFit/>
          </a:bodyPr>
          <a:lstStyle/>
          <a:p>
            <a:pPr algn="ctr"/>
            <a:r>
              <a:rPr lang="pt-BR" sz="2400" dirty="0"/>
              <a:t>Em PHP, métodos e propriedades protegidos e privados são mecanismos de encapsulamento que controlam o acesso aos membros de uma classe. Propriedades protegidas só podem ser acessadas por métodos da própria classe e por métodos de suas classes filhas. Já propriedades privadas só podem ser acessadas dentro da própria classe, tornando-as inacessíveis a outras classes, inclusive classes filhas. Esses modificadores de acesso garantem a segurança e a integridade dos dados, além de promoverem uma melhor organização e modularidade do código em PHP Orientado a Objetos.</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29724" y="630672"/>
            <a:ext cx="8941738" cy="1323439"/>
          </a:xfrm>
          <a:prstGeom prst="rect">
            <a:avLst/>
          </a:prstGeom>
          <a:noFill/>
        </p:spPr>
        <p:txBody>
          <a:bodyPr wrap="square" rtlCol="0">
            <a:spAutoFit/>
          </a:bodyPr>
          <a:lstStyle/>
          <a:p>
            <a:pPr algn="ctr"/>
            <a:r>
              <a:rPr lang="pt-BR" sz="4000" dirty="0">
                <a:latin typeface="Impact" panose="020B0806030902050204" pitchFamily="34" charset="0"/>
              </a:rPr>
              <a:t>Métodos e propriedades protegidos e privados.</a:t>
            </a:r>
          </a:p>
        </p:txBody>
      </p:sp>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17</a:t>
            </a:fld>
            <a:endParaRPr lang="pt-BR"/>
          </a:p>
        </p:txBody>
      </p:sp>
      <p:pic>
        <p:nvPicPr>
          <p:cNvPr id="4" name="Picture 2">
            <a:extLst>
              <a:ext uri="{FF2B5EF4-FFF2-40B4-BE49-F238E27FC236}">
                <a16:creationId xmlns:a16="http://schemas.microsoft.com/office/drawing/2014/main" id="{11C11220-BC1B-FDA2-90C3-54455019EE6B}"/>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4897"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mission)Space Sword by markolios on DeviantArt">
            <a:extLst>
              <a:ext uri="{FF2B5EF4-FFF2-40B4-BE49-F238E27FC236}">
                <a16:creationId xmlns:a16="http://schemas.microsoft.com/office/drawing/2014/main" id="{1071515C-DBD1-E25C-035B-2C367EF9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4413639" y="927772"/>
            <a:ext cx="773906" cy="307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744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92271" y="3267375"/>
            <a:ext cx="7816645" cy="3785652"/>
          </a:xfrm>
          <a:prstGeom prst="rect">
            <a:avLst/>
          </a:prstGeom>
          <a:noFill/>
        </p:spPr>
        <p:txBody>
          <a:bodyPr wrap="square" rtlCol="0">
            <a:spAutoFit/>
          </a:bodyPr>
          <a:lstStyle/>
          <a:p>
            <a:pPr algn="ctr"/>
            <a:r>
              <a:rPr lang="pt-BR" sz="2400" dirty="0"/>
              <a:t>A sobrescrita de métodos é um conceito fundamental em PHP Orientado a Objetos que permite substituir a implementação de um método em uma classe filha. Isso significa que uma classe filha pode fornecer uma implementação específica de um método que foi definido na classe pai, alterando seu comportamento conforme necessário. Esse recurso oferece flexibilidade e extensibilidade ao código, permitindo que classes filhas personalizem ou estendam o comportamento dos métodos herdados da classe pai.</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29725" y="917426"/>
            <a:ext cx="8941738" cy="707886"/>
          </a:xfrm>
          <a:prstGeom prst="rect">
            <a:avLst/>
          </a:prstGeom>
          <a:noFill/>
        </p:spPr>
        <p:txBody>
          <a:bodyPr wrap="square" rtlCol="0">
            <a:spAutoFit/>
          </a:bodyPr>
          <a:lstStyle/>
          <a:p>
            <a:pPr algn="ctr"/>
            <a:r>
              <a:rPr lang="pt-BR" sz="4000" dirty="0">
                <a:latin typeface="Impact" panose="020B0806030902050204" pitchFamily="34" charset="0"/>
              </a:rPr>
              <a:t>Sobrescrita de métodos.</a:t>
            </a:r>
          </a:p>
        </p:txBody>
      </p:sp>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18</a:t>
            </a:fld>
            <a:endParaRPr lang="pt-BR"/>
          </a:p>
        </p:txBody>
      </p:sp>
      <p:pic>
        <p:nvPicPr>
          <p:cNvPr id="4" name="Picture 2">
            <a:extLst>
              <a:ext uri="{FF2B5EF4-FFF2-40B4-BE49-F238E27FC236}">
                <a16:creationId xmlns:a16="http://schemas.microsoft.com/office/drawing/2014/main" id="{11C11220-BC1B-FDA2-90C3-54455019EE6B}"/>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4897"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mission)Space Sword by markolios on DeviantArt">
            <a:extLst>
              <a:ext uri="{FF2B5EF4-FFF2-40B4-BE49-F238E27FC236}">
                <a16:creationId xmlns:a16="http://schemas.microsoft.com/office/drawing/2014/main" id="{1071515C-DBD1-E25C-035B-2C367EF9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4413643" y="851712"/>
            <a:ext cx="773906" cy="307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777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92267" y="3999204"/>
            <a:ext cx="7816645" cy="4893647"/>
          </a:xfrm>
          <a:prstGeom prst="rect">
            <a:avLst/>
          </a:prstGeom>
          <a:noFill/>
        </p:spPr>
        <p:txBody>
          <a:bodyPr wrap="square" rtlCol="0">
            <a:spAutoFit/>
          </a:bodyPr>
          <a:lstStyle/>
          <a:p>
            <a:pPr algn="ctr"/>
            <a:r>
              <a:rPr lang="pt-BR" sz="2400" dirty="0"/>
              <a:t>Neste exemplo, exploramos a aplicação do conceito de herança em um sistema de gestão de funcionários. Utilizando PHP Orientado a Objetos, criamos uma hierarquia de classes que inclui uma classe base </a:t>
            </a:r>
            <a:r>
              <a:rPr lang="pt-BR" sz="2400" dirty="0" err="1"/>
              <a:t>Funcionario</a:t>
            </a:r>
            <a:r>
              <a:rPr lang="pt-BR" sz="2400" dirty="0"/>
              <a:t> e classes especializadas Gerente e Programador. Essas classes demonstram como a herança pode ser utilizada para compartilhar atributos e comportamentos comuns entre diferentes tipos de funcionários, enquanto ainda permite a personalização de características específicas de cada cargo. Vamos examinar como a herança facilita a organização e extensibilidade do código, promovendo uma estrutura modular e reutilizável para sistemas mais complexos de gerenciamento de recursos humanos.</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29722" y="515215"/>
            <a:ext cx="8941738" cy="1938992"/>
          </a:xfrm>
          <a:prstGeom prst="rect">
            <a:avLst/>
          </a:prstGeom>
          <a:noFill/>
        </p:spPr>
        <p:txBody>
          <a:bodyPr wrap="square" rtlCol="0">
            <a:spAutoFit/>
          </a:bodyPr>
          <a:lstStyle/>
          <a:p>
            <a:pPr algn="ctr"/>
            <a:r>
              <a:rPr lang="pt-BR" sz="4000" dirty="0">
                <a:latin typeface="Impact" panose="020B0806030902050204" pitchFamily="34" charset="0"/>
              </a:rPr>
              <a:t>Exemplo prático: implementando herança em um sistema de gestão de funcionários.</a:t>
            </a:r>
          </a:p>
        </p:txBody>
      </p:sp>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19</a:t>
            </a:fld>
            <a:endParaRPr lang="pt-BR"/>
          </a:p>
        </p:txBody>
      </p:sp>
      <p:pic>
        <p:nvPicPr>
          <p:cNvPr id="4" name="Picture 2">
            <a:extLst>
              <a:ext uri="{FF2B5EF4-FFF2-40B4-BE49-F238E27FC236}">
                <a16:creationId xmlns:a16="http://schemas.microsoft.com/office/drawing/2014/main" id="{11C11220-BC1B-FDA2-90C3-54455019EE6B}"/>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4897"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mission)Space Sword by markolios on DeviantArt">
            <a:extLst>
              <a:ext uri="{FF2B5EF4-FFF2-40B4-BE49-F238E27FC236}">
                <a16:creationId xmlns:a16="http://schemas.microsoft.com/office/drawing/2014/main" id="{1071515C-DBD1-E25C-035B-2C367EF9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4413637" y="1488317"/>
            <a:ext cx="773906" cy="307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752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999059"/>
            <a:ext cx="7816645" cy="4154984"/>
          </a:xfrm>
          <a:prstGeom prst="rect">
            <a:avLst/>
          </a:prstGeom>
          <a:noFill/>
        </p:spPr>
        <p:txBody>
          <a:bodyPr wrap="square" rtlCol="0">
            <a:spAutoFit/>
          </a:bodyPr>
          <a:lstStyle/>
          <a:p>
            <a:pPr algn="ctr"/>
            <a:r>
              <a:rPr lang="pt-BR" sz="2400" dirty="0"/>
              <a:t>O PHP Orientado a Objetos (POO) é uma metodologia de programação que enfatiza a criação de objetos com propriedades e comportamentos específicos. Ao modelar sistemas em torno de entidades do mundo real, como usuários e produtos, o POO promove uma abordagem modular e organizada para o desenvolvimento web. Essa técnica permite a reutilização eficiente de código, facilitando a manutenção e escalabilidade dos projetos. Com o PHP POO, os desenvolvedores podem criar aplicativos mais robustos e intuitivos, refletindo com precisão a lógica e interações do mundo real.</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892277" y="801664"/>
            <a:ext cx="7816645" cy="707886"/>
          </a:xfrm>
          <a:prstGeom prst="rect">
            <a:avLst/>
          </a:prstGeom>
          <a:noFill/>
        </p:spPr>
        <p:txBody>
          <a:bodyPr wrap="square" rtlCol="0">
            <a:spAutoFit/>
          </a:bodyPr>
          <a:lstStyle/>
          <a:p>
            <a:pPr algn="ctr"/>
            <a:r>
              <a:rPr lang="pt-BR" sz="4000" dirty="0">
                <a:latin typeface="Impact" panose="020B0806030902050204" pitchFamily="34" charset="0"/>
              </a:rPr>
              <a:t>PHP POO</a:t>
            </a:r>
          </a:p>
        </p:txBody>
      </p:sp>
      <p:sp>
        <p:nvSpPr>
          <p:cNvPr id="4" name="subtitulo_componente">
            <a:extLst>
              <a:ext uri="{FF2B5EF4-FFF2-40B4-BE49-F238E27FC236}">
                <a16:creationId xmlns:a16="http://schemas.microsoft.com/office/drawing/2014/main" id="{25CCF5E4-57B1-4237-190B-AC69C1A6536B}"/>
              </a:ext>
            </a:extLst>
          </p:cNvPr>
          <p:cNvSpPr txBox="1"/>
          <p:nvPr/>
        </p:nvSpPr>
        <p:spPr>
          <a:xfrm>
            <a:off x="870768" y="1961917"/>
            <a:ext cx="7816645" cy="584775"/>
          </a:xfrm>
          <a:prstGeom prst="rect">
            <a:avLst/>
          </a:prstGeom>
          <a:noFill/>
        </p:spPr>
        <p:txBody>
          <a:bodyPr wrap="square" rtlCol="0">
            <a:spAutoFit/>
          </a:bodyPr>
          <a:lstStyle/>
          <a:p>
            <a:pPr algn="ctr"/>
            <a:r>
              <a:rPr lang="pt-BR" sz="3200" dirty="0">
                <a:latin typeface="+mj-lt"/>
              </a:rPr>
              <a:t>Introdução ao PHP Orientado a Objetos</a:t>
            </a:r>
          </a:p>
        </p:txBody>
      </p:sp>
      <p:sp>
        <p:nvSpPr>
          <p:cNvPr id="10" name="Espaço Reservado para Rodapé 9">
            <a:extLst>
              <a:ext uri="{FF2B5EF4-FFF2-40B4-BE49-F238E27FC236}">
                <a16:creationId xmlns:a16="http://schemas.microsoft.com/office/drawing/2014/main" id="{D950483A-1B7C-BC8A-AFE0-E5A3B512FCEF}"/>
              </a:ext>
            </a:extLst>
          </p:cNvPr>
          <p:cNvSpPr>
            <a:spLocks noGrp="1"/>
          </p:cNvSpPr>
          <p:nvPr>
            <p:ph type="ftr" sz="quarter" idx="11"/>
          </p:nvPr>
        </p:nvSpPr>
        <p:spPr/>
        <p:txBody>
          <a:bodyPr/>
          <a:lstStyle/>
          <a:p>
            <a:r>
              <a:rPr lang="pt-BR"/>
              <a:t>PHP POO QUEST - TADEU RAPHAEL</a:t>
            </a:r>
          </a:p>
        </p:txBody>
      </p:sp>
      <p:sp>
        <p:nvSpPr>
          <p:cNvPr id="11" name="Espaço Reservado para Número de Slide 10">
            <a:extLst>
              <a:ext uri="{FF2B5EF4-FFF2-40B4-BE49-F238E27FC236}">
                <a16:creationId xmlns:a16="http://schemas.microsoft.com/office/drawing/2014/main" id="{1966F1B7-35CA-277C-5D23-E67A2444F784}"/>
              </a:ext>
            </a:extLst>
          </p:cNvPr>
          <p:cNvSpPr>
            <a:spLocks noGrp="1"/>
          </p:cNvSpPr>
          <p:nvPr>
            <p:ph type="sldNum" sz="quarter" idx="12"/>
          </p:nvPr>
        </p:nvSpPr>
        <p:spPr/>
        <p:txBody>
          <a:bodyPr/>
          <a:lstStyle/>
          <a:p>
            <a:fld id="{9BB46D60-96CE-4402-8D7C-2F4B1C382689}" type="slidenum">
              <a:rPr lang="pt-BR" smtClean="0"/>
              <a:t>2</a:t>
            </a:fld>
            <a:endParaRPr lang="pt-BR"/>
          </a:p>
        </p:txBody>
      </p:sp>
      <p:pic>
        <p:nvPicPr>
          <p:cNvPr id="7" name="Picture 2">
            <a:extLst>
              <a:ext uri="{FF2B5EF4-FFF2-40B4-BE49-F238E27FC236}">
                <a16:creationId xmlns:a16="http://schemas.microsoft.com/office/drawing/2014/main" id="{EC200347-1F0B-3F36-DCC0-04CA1410A868}"/>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38904"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000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20</a:t>
            </a:fld>
            <a:endParaRPr lang="pt-BR"/>
          </a:p>
        </p:txBody>
      </p:sp>
      <p:pic>
        <p:nvPicPr>
          <p:cNvPr id="7" name="Imagem 6">
            <a:extLst>
              <a:ext uri="{FF2B5EF4-FFF2-40B4-BE49-F238E27FC236}">
                <a16:creationId xmlns:a16="http://schemas.microsoft.com/office/drawing/2014/main" id="{7CEF8AAF-3C2E-AE25-C8E2-3BD6471280F1}"/>
              </a:ext>
            </a:extLst>
          </p:cNvPr>
          <p:cNvPicPr>
            <a:picLocks noChangeAspect="1"/>
          </p:cNvPicPr>
          <p:nvPr/>
        </p:nvPicPr>
        <p:blipFill>
          <a:blip r:embed="rId2"/>
          <a:stretch>
            <a:fillRect/>
          </a:stretch>
        </p:blipFill>
        <p:spPr>
          <a:xfrm>
            <a:off x="1602607" y="568147"/>
            <a:ext cx="6395986" cy="116653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15300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92267" y="3999204"/>
            <a:ext cx="7816645" cy="4154984"/>
          </a:xfrm>
          <a:prstGeom prst="rect">
            <a:avLst/>
          </a:prstGeom>
          <a:noFill/>
        </p:spPr>
        <p:txBody>
          <a:bodyPr wrap="square" rtlCol="0">
            <a:spAutoFit/>
          </a:bodyPr>
          <a:lstStyle/>
          <a:p>
            <a:pPr algn="ctr"/>
            <a:r>
              <a:rPr lang="pt-BR" sz="2400" dirty="0"/>
              <a:t>Neste exemplo, temos uma classe base </a:t>
            </a:r>
            <a:r>
              <a:rPr lang="pt-BR" sz="2400" dirty="0" err="1"/>
              <a:t>Funcionario</a:t>
            </a:r>
            <a:r>
              <a:rPr lang="pt-BR" sz="2400" dirty="0"/>
              <a:t> que possui as propriedades $nome e $salario, e um método </a:t>
            </a:r>
            <a:r>
              <a:rPr lang="pt-BR" sz="2400" dirty="0" err="1"/>
              <a:t>exibirInformacoes</a:t>
            </a:r>
            <a:r>
              <a:rPr lang="pt-BR" sz="2400" dirty="0"/>
              <a:t>() para mostrar essas informações. As classes Gerente e Programador estendem </a:t>
            </a:r>
            <a:r>
              <a:rPr lang="pt-BR" sz="2400" dirty="0" err="1"/>
              <a:t>Funcionario</a:t>
            </a:r>
            <a:r>
              <a:rPr lang="pt-BR" sz="2400" dirty="0"/>
              <a:t>, adicionando propriedades específicas ($departamento e $linguagem, respectivamente) e sobrescrevendo o método </a:t>
            </a:r>
            <a:r>
              <a:rPr lang="pt-BR" sz="2400" dirty="0" err="1"/>
              <a:t>exibirInformacoes</a:t>
            </a:r>
            <a:r>
              <a:rPr lang="pt-BR" sz="2400" dirty="0"/>
              <a:t>() para incluir essas informações adicionais. Isso demonstra como a herança pode ser aplicada em um sistema de gestão de funcionários para compartilhar comportamentos comuns e especializar comportamentos específicos de cada tipo de funcionário.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29722" y="515215"/>
            <a:ext cx="8941738" cy="1938992"/>
          </a:xfrm>
          <a:prstGeom prst="rect">
            <a:avLst/>
          </a:prstGeom>
          <a:noFill/>
        </p:spPr>
        <p:txBody>
          <a:bodyPr wrap="square" rtlCol="0">
            <a:spAutoFit/>
          </a:bodyPr>
          <a:lstStyle/>
          <a:p>
            <a:pPr algn="ctr"/>
            <a:r>
              <a:rPr lang="pt-BR" sz="4000" dirty="0">
                <a:latin typeface="Impact" panose="020B0806030902050204" pitchFamily="34" charset="0"/>
              </a:rPr>
              <a:t>Exemplo prático: implementando herança em um sistema de gestão de funcionários.</a:t>
            </a:r>
          </a:p>
        </p:txBody>
      </p:sp>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21</a:t>
            </a:fld>
            <a:endParaRPr lang="pt-BR"/>
          </a:p>
        </p:txBody>
      </p:sp>
      <p:pic>
        <p:nvPicPr>
          <p:cNvPr id="4" name="Picture 2">
            <a:extLst>
              <a:ext uri="{FF2B5EF4-FFF2-40B4-BE49-F238E27FC236}">
                <a16:creationId xmlns:a16="http://schemas.microsoft.com/office/drawing/2014/main" id="{11C11220-BC1B-FDA2-90C3-54455019EE6B}"/>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4897"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mission)Space Sword by markolios on DeviantArt">
            <a:extLst>
              <a:ext uri="{FF2B5EF4-FFF2-40B4-BE49-F238E27FC236}">
                <a16:creationId xmlns:a16="http://schemas.microsoft.com/office/drawing/2014/main" id="{1071515C-DBD1-E25C-035B-2C367EF9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4413637" y="1488317"/>
            <a:ext cx="773906" cy="307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847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rgbClr val="678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1200329"/>
          </a:xfrm>
          <a:prstGeom prst="rect">
            <a:avLst/>
          </a:prstGeom>
          <a:noFill/>
        </p:spPr>
        <p:txBody>
          <a:bodyPr wrap="square" rtlCol="0">
            <a:spAutoFit/>
          </a:bodyPr>
          <a:lstStyle/>
          <a:p>
            <a:pPr algn="ctr"/>
            <a:r>
              <a:rPr lang="en-US" sz="7200" dirty="0">
                <a:solidFill>
                  <a:schemeClr val="bg1"/>
                </a:solidFill>
                <a:latin typeface="Impact" panose="020B0806030902050204" pitchFamily="34" charset="0"/>
              </a:rPr>
              <a:t>A</a:t>
            </a:r>
            <a:r>
              <a:rPr lang="pt-BR" sz="7200" dirty="0">
                <a:solidFill>
                  <a:schemeClr val="bg1"/>
                </a:solidFill>
                <a:latin typeface="Impact" panose="020B0806030902050204" pitchFamily="34" charset="0"/>
              </a:rPr>
              <a:t>GRADECIMENTOS</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solidFill>
            <a:srgbClr val="709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spaço Reservado para Rodapé 9">
            <a:extLst>
              <a:ext uri="{FF2B5EF4-FFF2-40B4-BE49-F238E27FC236}">
                <a16:creationId xmlns:a16="http://schemas.microsoft.com/office/drawing/2014/main" id="{15C797C3-6F1E-3AA4-4225-55DBA1A40907}"/>
              </a:ext>
            </a:extLst>
          </p:cNvPr>
          <p:cNvSpPr>
            <a:spLocks noGrp="1"/>
          </p:cNvSpPr>
          <p:nvPr>
            <p:ph type="ftr" sz="quarter" idx="11"/>
          </p:nvPr>
        </p:nvSpPr>
        <p:spPr/>
        <p:txBody>
          <a:bodyPr/>
          <a:lstStyle/>
          <a:p>
            <a:r>
              <a:rPr lang="pt-BR"/>
              <a:t>PHP POO QUEST - TADEU RAPHAEL</a:t>
            </a:r>
          </a:p>
        </p:txBody>
      </p:sp>
      <p:sp>
        <p:nvSpPr>
          <p:cNvPr id="11" name="Espaço Reservado para Número de Slide 10">
            <a:extLst>
              <a:ext uri="{FF2B5EF4-FFF2-40B4-BE49-F238E27FC236}">
                <a16:creationId xmlns:a16="http://schemas.microsoft.com/office/drawing/2014/main" id="{37204EBB-9793-B1C1-E210-A22022EFF37C}"/>
              </a:ext>
            </a:extLst>
          </p:cNvPr>
          <p:cNvSpPr>
            <a:spLocks noGrp="1"/>
          </p:cNvSpPr>
          <p:nvPr>
            <p:ph type="sldNum" sz="quarter" idx="12"/>
          </p:nvPr>
        </p:nvSpPr>
        <p:spPr/>
        <p:txBody>
          <a:bodyPr/>
          <a:lstStyle/>
          <a:p>
            <a:fld id="{9BB46D60-96CE-4402-8D7C-2F4B1C382689}" type="slidenum">
              <a:rPr lang="pt-BR" smtClean="0"/>
              <a:t>22</a:t>
            </a:fld>
            <a:endParaRPr lang="pt-BR"/>
          </a:p>
        </p:txBody>
      </p:sp>
    </p:spTree>
    <p:extLst>
      <p:ext uri="{BB962C8B-B14F-4D97-AF65-F5344CB8AC3E}">
        <p14:creationId xmlns:p14="http://schemas.microsoft.com/office/powerpoint/2010/main" val="2390956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747767"/>
            <a:ext cx="7816645" cy="2677656"/>
          </a:xfrm>
          <a:prstGeom prst="rect">
            <a:avLst/>
          </a:prstGeom>
          <a:noFill/>
        </p:spPr>
        <p:txBody>
          <a:bodyPr wrap="square" rtlCol="0">
            <a:spAutoFit/>
          </a:bodyPr>
          <a:lstStyle/>
          <a:p>
            <a:pPr algn="ctr"/>
            <a:r>
              <a:rPr lang="pt-BR" sz="2400" dirty="0"/>
              <a:t>Este </a:t>
            </a:r>
            <a:r>
              <a:rPr lang="pt-BR" sz="2400" dirty="0" err="1"/>
              <a:t>eBook</a:t>
            </a:r>
            <a:r>
              <a:rPr lang="pt-BR" sz="2400" dirty="0"/>
              <a:t> foi gerado com o auxílio de IA e diagramado por um humano. </a:t>
            </a:r>
          </a:p>
          <a:p>
            <a:pPr algn="ctr"/>
            <a:endParaRPr lang="pt-BR" sz="2400" dirty="0"/>
          </a:p>
          <a:p>
            <a:pPr algn="ctr"/>
            <a:r>
              <a:rPr lang="pt-BR" sz="2400" dirty="0"/>
              <a:t>As instruções detalhadas podem ser encontradas no meu repositório GitHub. Este conteúdo é destinado apenas para fins educacionais e de construção, como parte do curso de Formação de ChatGPT for </a:t>
            </a:r>
            <a:r>
              <a:rPr lang="pt-BR" sz="2400" dirty="0" err="1"/>
              <a:t>Devs</a:t>
            </a:r>
            <a:r>
              <a:rPr lang="pt-BR" sz="2400" dirty="0"/>
              <a:t> da DIO.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269438" y="777781"/>
            <a:ext cx="8302729" cy="707886"/>
          </a:xfrm>
          <a:prstGeom prst="rect">
            <a:avLst/>
          </a:prstGeom>
          <a:noFill/>
        </p:spPr>
        <p:txBody>
          <a:bodyPr wrap="square" rtlCol="0">
            <a:spAutoFit/>
          </a:bodyPr>
          <a:lstStyle/>
          <a:p>
            <a:r>
              <a:rPr lang="pt-BR" sz="4000" dirty="0">
                <a:latin typeface="Impact" panose="020B0806030902050204" pitchFamily="34" charset="0"/>
              </a:rPr>
              <a:t>OBRIGADO POR LER ATÉ AQUI</a:t>
            </a:r>
          </a:p>
        </p:txBody>
      </p:sp>
      <p:sp>
        <p:nvSpPr>
          <p:cNvPr id="11" name="Espaço Reservado para Rodapé 10">
            <a:extLst>
              <a:ext uri="{FF2B5EF4-FFF2-40B4-BE49-F238E27FC236}">
                <a16:creationId xmlns:a16="http://schemas.microsoft.com/office/drawing/2014/main" id="{4B80E3D0-EEFE-5ED5-3B8A-29C7805C8F63}"/>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5194B7CE-3343-6082-D5FE-370D98CAEFE8}"/>
              </a:ext>
            </a:extLst>
          </p:cNvPr>
          <p:cNvSpPr>
            <a:spLocks noGrp="1"/>
          </p:cNvSpPr>
          <p:nvPr>
            <p:ph type="sldNum" sz="quarter" idx="12"/>
          </p:nvPr>
        </p:nvSpPr>
        <p:spPr/>
        <p:txBody>
          <a:bodyPr/>
          <a:lstStyle/>
          <a:p>
            <a:fld id="{9BB46D60-96CE-4402-8D7C-2F4B1C382689}" type="slidenum">
              <a:rPr lang="pt-BR" smtClean="0"/>
              <a:t>23</a:t>
            </a:fld>
            <a:endParaRPr lang="pt-BR"/>
          </a:p>
        </p:txBody>
      </p:sp>
      <p:sp>
        <p:nvSpPr>
          <p:cNvPr id="8" name="Retângulo 7">
            <a:extLst>
              <a:ext uri="{FF2B5EF4-FFF2-40B4-BE49-F238E27FC236}">
                <a16:creationId xmlns:a16="http://schemas.microsoft.com/office/drawing/2014/main" id="{300835EE-A170-C4AE-5EE7-9322E1BA6163}"/>
              </a:ext>
            </a:extLst>
          </p:cNvPr>
          <p:cNvSpPr/>
          <p:nvPr/>
        </p:nvSpPr>
        <p:spPr>
          <a:xfrm>
            <a:off x="870768" y="7502745"/>
            <a:ext cx="7562940" cy="64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accent1"/>
                </a:solidFill>
                <a:hlinkClick r:id="rId2"/>
              </a:rPr>
              <a:t>https://github.com/Tadeu-Raphael/prompts-recipe-to-create-a-ebook</a:t>
            </a:r>
            <a:endParaRPr lang="pt-BR" b="1" dirty="0">
              <a:solidFill>
                <a:schemeClr val="accent1"/>
              </a:solidFill>
            </a:endParaRPr>
          </a:p>
        </p:txBody>
      </p:sp>
      <p:pic>
        <p:nvPicPr>
          <p:cNvPr id="1026" name="Picture 2" descr="GitHub Logos and Usage · GitHub">
            <a:extLst>
              <a:ext uri="{FF2B5EF4-FFF2-40B4-BE49-F238E27FC236}">
                <a16:creationId xmlns:a16="http://schemas.microsoft.com/office/drawing/2014/main" id="{1EF46656-CC8F-7EC9-456E-5D0A6CD02BB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13953" y="6051345"/>
            <a:ext cx="1676570" cy="16765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ommission)Space Sword by markolios on DeviantArt">
            <a:extLst>
              <a:ext uri="{FF2B5EF4-FFF2-40B4-BE49-F238E27FC236}">
                <a16:creationId xmlns:a16="http://schemas.microsoft.com/office/drawing/2014/main" id="{22484A62-3AB9-142E-CB54-DAE8BD597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flipH="1">
            <a:off x="4413646" y="580335"/>
            <a:ext cx="773906" cy="3072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mission)Space Sword by markolios on DeviantArt">
            <a:extLst>
              <a:ext uri="{FF2B5EF4-FFF2-40B4-BE49-F238E27FC236}">
                <a16:creationId xmlns:a16="http://schemas.microsoft.com/office/drawing/2014/main" id="{BE220200-D04F-CE54-0CA8-80E0E5A63D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flipH="1">
            <a:off x="4392136" y="9722907"/>
            <a:ext cx="773906" cy="307276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9B2943E0-4431-4C53-FD75-A452A9F21A8F}"/>
              </a:ext>
            </a:extLst>
          </p:cNvPr>
          <p:cNvPicPr>
            <a:picLocks noChangeAspect="1"/>
          </p:cNvPicPr>
          <p:nvPr/>
        </p:nvPicPr>
        <p:blipFill>
          <a:blip r:embed="rId6"/>
          <a:stretch>
            <a:fillRect/>
          </a:stretch>
        </p:blipFill>
        <p:spPr>
          <a:xfrm>
            <a:off x="2394498" y="8643864"/>
            <a:ext cx="4515480" cy="173379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2049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rgbClr val="709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004859"/>
            <a:ext cx="7816645" cy="2800767"/>
          </a:xfrm>
          <a:prstGeom prst="rect">
            <a:avLst/>
          </a:prstGeom>
          <a:noFill/>
        </p:spPr>
        <p:txBody>
          <a:bodyPr wrap="square" rtlCol="0">
            <a:spAutoFit/>
          </a:bodyPr>
          <a:lstStyle/>
          <a:p>
            <a:pPr algn="ctr"/>
            <a:r>
              <a:rPr lang="pt-BR" sz="8800" dirty="0">
                <a:solidFill>
                  <a:schemeClr val="bg1"/>
                </a:solidFill>
                <a:latin typeface="Impact" panose="020B0806030902050204" pitchFamily="34" charset="0"/>
              </a:rPr>
              <a:t>SOBRE O PHP EM POO</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chemeClr val="bg1"/>
                  </a:solidFill>
                </a:ln>
                <a:noFill/>
                <a:latin typeface="Impact" panose="020B0806030902050204" pitchFamily="34" charset="0"/>
              </a:rPr>
              <a:t>01</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solidFill>
            <a:srgbClr val="678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A8281A8C-F51B-8070-EE7F-AC4CBC315387}"/>
              </a:ext>
            </a:extLst>
          </p:cNvPr>
          <p:cNvSpPr txBox="1"/>
          <p:nvPr/>
        </p:nvSpPr>
        <p:spPr>
          <a:xfrm>
            <a:off x="870768" y="9340866"/>
            <a:ext cx="7816645" cy="2677656"/>
          </a:xfrm>
          <a:prstGeom prst="rect">
            <a:avLst/>
          </a:prstGeom>
          <a:noFill/>
        </p:spPr>
        <p:txBody>
          <a:bodyPr wrap="square" rtlCol="0">
            <a:spAutoFit/>
          </a:bodyPr>
          <a:lstStyle/>
          <a:p>
            <a:pPr algn="ctr"/>
            <a:r>
              <a:rPr lang="pt-BR" sz="2400" dirty="0">
                <a:solidFill>
                  <a:schemeClr val="bg1"/>
                </a:solidFill>
              </a:rPr>
              <a:t>O PHP Orientado a Objetos (POO) é uma abordagem de programação que modela sistemas em torno de objetos com propriedades e métodos, promovendo reutilização de código e organização estruturada. Crucial para o desenvolvimento web, POO melhora a eficiência, clareza e precisão dos aplicativos, representando entidades do mundo real de forma intuitiva.</a:t>
            </a:r>
          </a:p>
        </p:txBody>
      </p:sp>
      <p:sp>
        <p:nvSpPr>
          <p:cNvPr id="10" name="Espaço Reservado para Rodapé 9">
            <a:extLst>
              <a:ext uri="{FF2B5EF4-FFF2-40B4-BE49-F238E27FC236}">
                <a16:creationId xmlns:a16="http://schemas.microsoft.com/office/drawing/2014/main" id="{351BD98C-D072-63C9-21C3-E1219F48EB57}"/>
              </a:ext>
            </a:extLst>
          </p:cNvPr>
          <p:cNvSpPr>
            <a:spLocks noGrp="1"/>
          </p:cNvSpPr>
          <p:nvPr>
            <p:ph type="ftr" sz="quarter" idx="11"/>
          </p:nvPr>
        </p:nvSpPr>
        <p:spPr/>
        <p:txBody>
          <a:bodyPr/>
          <a:lstStyle/>
          <a:p>
            <a:r>
              <a:rPr lang="pt-BR"/>
              <a:t>PHP POO QUEST - TADEU RAPHAEL</a:t>
            </a:r>
            <a:endParaRPr lang="pt-BR" dirty="0"/>
          </a:p>
        </p:txBody>
      </p:sp>
      <p:sp>
        <p:nvSpPr>
          <p:cNvPr id="11" name="Espaço Reservado para Número de Slide 10">
            <a:extLst>
              <a:ext uri="{FF2B5EF4-FFF2-40B4-BE49-F238E27FC236}">
                <a16:creationId xmlns:a16="http://schemas.microsoft.com/office/drawing/2014/main" id="{E200A01C-BA5B-3A36-1BF1-0562AE8A16F8}"/>
              </a:ext>
            </a:extLst>
          </p:cNvPr>
          <p:cNvSpPr>
            <a:spLocks noGrp="1"/>
          </p:cNvSpPr>
          <p:nvPr>
            <p:ph type="sldNum" sz="quarter" idx="12"/>
          </p:nvPr>
        </p:nvSpPr>
        <p:spPr/>
        <p:txBody>
          <a:bodyPr/>
          <a:lstStyle/>
          <a:p>
            <a:fld id="{9BB46D60-96CE-4402-8D7C-2F4B1C382689}" type="slidenum">
              <a:rPr lang="pt-BR" smtClean="0"/>
              <a:t>3</a:t>
            </a:fld>
            <a:endParaRPr lang="pt-BR"/>
          </a:p>
        </p:txBody>
      </p:sp>
    </p:spTree>
    <p:extLst>
      <p:ext uri="{BB962C8B-B14F-4D97-AF65-F5344CB8AC3E}">
        <p14:creationId xmlns:p14="http://schemas.microsoft.com/office/powerpoint/2010/main" val="64851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4154984"/>
          </a:xfrm>
          <a:prstGeom prst="rect">
            <a:avLst/>
          </a:prstGeom>
          <a:noFill/>
        </p:spPr>
        <p:txBody>
          <a:bodyPr wrap="square" rtlCol="0">
            <a:spAutoFit/>
          </a:bodyPr>
          <a:lstStyle/>
          <a:p>
            <a:pPr algn="ctr"/>
            <a:r>
              <a:rPr lang="pt-BR" sz="2400" dirty="0"/>
              <a:t>O PHP Orientado a Objetos (POO) é uma abordagem de programação que revoluciona a maneira como os desenvolvedores criam e organizam seus códigos. Em vez de simplesmente executar uma série de instruções sequenciais, POO permite que os programadores modelarem seus projetos em torno de objetos, que representam entidades do mundo real. Cada objeto possui características (propriedades) e comportamentos (métodos), proporcionando uma maneira mais intuitiva e eficiente de desenvolver aplicativos web.</a:t>
            </a:r>
          </a:p>
          <a:p>
            <a:pPr algn="ctr"/>
            <a:endParaRPr lang="pt-BR" sz="2400" dirty="0"/>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583325" y="868290"/>
            <a:ext cx="9490841" cy="646331"/>
          </a:xfrm>
          <a:prstGeom prst="rect">
            <a:avLst/>
          </a:prstGeom>
          <a:noFill/>
        </p:spPr>
        <p:txBody>
          <a:bodyPr wrap="square" rtlCol="0">
            <a:spAutoFit/>
          </a:bodyPr>
          <a:lstStyle/>
          <a:p>
            <a:r>
              <a:rPr lang="pt-BR" sz="3600" dirty="0">
                <a:latin typeface="Impact" panose="020B0806030902050204" pitchFamily="34" charset="0"/>
              </a:rPr>
              <a:t>Introdução ao PHP Orientado a Objetos (POO)</a:t>
            </a:r>
          </a:p>
        </p:txBody>
      </p:sp>
      <p:sp>
        <p:nvSpPr>
          <p:cNvPr id="19" name="Espaço Reservado para Rodapé 18">
            <a:extLst>
              <a:ext uri="{FF2B5EF4-FFF2-40B4-BE49-F238E27FC236}">
                <a16:creationId xmlns:a16="http://schemas.microsoft.com/office/drawing/2014/main" id="{106B9400-10F5-C4D9-5FB4-31020CF6081E}"/>
              </a:ext>
            </a:extLst>
          </p:cNvPr>
          <p:cNvSpPr>
            <a:spLocks noGrp="1"/>
          </p:cNvSpPr>
          <p:nvPr>
            <p:ph type="ftr" sz="quarter" idx="11"/>
          </p:nvPr>
        </p:nvSpPr>
        <p:spPr/>
        <p:txBody>
          <a:bodyPr/>
          <a:lstStyle/>
          <a:p>
            <a:r>
              <a:rPr lang="pt-BR"/>
              <a:t>PHP POO QUEST - TADEU RAPHAEL</a:t>
            </a:r>
            <a:endParaRPr lang="pt-BR" dirty="0"/>
          </a:p>
        </p:txBody>
      </p:sp>
      <p:sp>
        <p:nvSpPr>
          <p:cNvPr id="20" name="Espaço Reservado para Número de Slide 19">
            <a:extLst>
              <a:ext uri="{FF2B5EF4-FFF2-40B4-BE49-F238E27FC236}">
                <a16:creationId xmlns:a16="http://schemas.microsoft.com/office/drawing/2014/main" id="{919B02F9-1256-559A-957D-87AA95AA16BE}"/>
              </a:ext>
            </a:extLst>
          </p:cNvPr>
          <p:cNvSpPr>
            <a:spLocks noGrp="1"/>
          </p:cNvSpPr>
          <p:nvPr>
            <p:ph type="sldNum" sz="quarter" idx="12"/>
          </p:nvPr>
        </p:nvSpPr>
        <p:spPr/>
        <p:txBody>
          <a:bodyPr/>
          <a:lstStyle/>
          <a:p>
            <a:fld id="{9BB46D60-96CE-4402-8D7C-2F4B1C382689}" type="slidenum">
              <a:rPr lang="pt-BR" smtClean="0"/>
              <a:t>4</a:t>
            </a:fld>
            <a:endParaRPr lang="pt-BR"/>
          </a:p>
        </p:txBody>
      </p:sp>
      <p:pic>
        <p:nvPicPr>
          <p:cNvPr id="1026" name="Picture 2">
            <a:extLst>
              <a:ext uri="{FF2B5EF4-FFF2-40B4-BE49-F238E27FC236}">
                <a16:creationId xmlns:a16="http://schemas.microsoft.com/office/drawing/2014/main" id="{C545015E-6811-7A75-659C-1C2C616FF3F2}"/>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38904"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mission)Space Sword by markolios on DeviantArt">
            <a:extLst>
              <a:ext uri="{FF2B5EF4-FFF2-40B4-BE49-F238E27FC236}">
                <a16:creationId xmlns:a16="http://schemas.microsoft.com/office/drawing/2014/main" id="{D94A802C-E0C3-CAC4-87AB-818233BB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4547653" y="631967"/>
            <a:ext cx="773906" cy="307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699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6" y="2890704"/>
            <a:ext cx="7816645" cy="7478970"/>
          </a:xfrm>
          <a:prstGeom prst="rect">
            <a:avLst/>
          </a:prstGeom>
          <a:noFill/>
        </p:spPr>
        <p:txBody>
          <a:bodyPr wrap="square" rtlCol="0">
            <a:spAutoFit/>
          </a:bodyPr>
          <a:lstStyle/>
          <a:p>
            <a:pPr algn="ctr"/>
            <a:r>
              <a:rPr lang="pt-BR" sz="2400" dirty="0"/>
              <a:t>POO desempenha um papel fundamental no desenvolvimento web por várias razões. Ele promove a reutilização de código, permitindo que os desenvolvedores criem componentes modulares que podem ser facilmente adaptados e reutilizados em diferentes partes do projeto.</a:t>
            </a:r>
          </a:p>
          <a:p>
            <a:pPr algn="ctr"/>
            <a:endParaRPr lang="pt-BR" sz="2400" dirty="0"/>
          </a:p>
          <a:p>
            <a:pPr algn="ctr"/>
            <a:r>
              <a:rPr lang="pt-BR" sz="2400" dirty="0"/>
              <a:t> Além disso, POO ajuda a organizar e estruturar o código de forma mais clara e intuitiva, facilitando a compreensão, manutenção e modificação do código no futuro. Ao modelar sistemas em torno de objetos do mundo real, POO também torna os aplicativos web mais precisos e intuitivos para os usuários finais. Em suma, PHP Orientado a Objetos não é apenas uma técnica de programação, é uma abordagem poderosa que impulsiona a eficiência, organização e qualidade dos aplicativos web modernos.</a:t>
            </a:r>
          </a:p>
          <a:p>
            <a:pPr algn="ctr"/>
            <a:endParaRPr lang="pt-BR" sz="2400" dirty="0"/>
          </a:p>
          <a:p>
            <a:pPr algn="ctr"/>
            <a:endParaRPr lang="pt-BR" sz="2400" dirty="0"/>
          </a:p>
          <a:p>
            <a:pPr algn="ctr"/>
            <a:endParaRPr lang="pt-BR" sz="2400" dirty="0"/>
          </a:p>
          <a:p>
            <a:pPr algn="ctr"/>
            <a:endParaRPr lang="pt-BR" sz="2400" dirty="0"/>
          </a:p>
          <a:p>
            <a:pPr algn="ctr"/>
            <a:endParaRPr lang="pt-BR" sz="2400" dirty="0"/>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0" y="573320"/>
            <a:ext cx="9396249" cy="1938992"/>
          </a:xfrm>
          <a:prstGeom prst="rect">
            <a:avLst/>
          </a:prstGeom>
          <a:noFill/>
        </p:spPr>
        <p:txBody>
          <a:bodyPr wrap="square" rtlCol="0">
            <a:spAutoFit/>
          </a:bodyPr>
          <a:lstStyle/>
          <a:p>
            <a:pPr algn="ctr"/>
            <a:r>
              <a:rPr lang="pt-BR" sz="3600" dirty="0">
                <a:latin typeface="Impact" panose="020B0806030902050204" pitchFamily="34" charset="0"/>
              </a:rPr>
              <a:t>Por</a:t>
            </a:r>
            <a:r>
              <a:rPr lang="pt-BR" sz="4000" dirty="0">
                <a:latin typeface="Impact" panose="020B0806030902050204" pitchFamily="34" charset="0"/>
              </a:rPr>
              <a:t> que POO é crucial para o desenvolvimento web?</a:t>
            </a:r>
          </a:p>
          <a:p>
            <a:pPr algn="ctr"/>
            <a:endParaRPr lang="pt-BR" sz="4000" dirty="0">
              <a:latin typeface="Impact" panose="020B0806030902050204" pitchFamily="34" charset="0"/>
            </a:endParaRPr>
          </a:p>
        </p:txBody>
      </p:sp>
      <p:sp>
        <p:nvSpPr>
          <p:cNvPr id="10" name="Espaço Reservado para Rodapé 9">
            <a:extLst>
              <a:ext uri="{FF2B5EF4-FFF2-40B4-BE49-F238E27FC236}">
                <a16:creationId xmlns:a16="http://schemas.microsoft.com/office/drawing/2014/main" id="{2C3508E1-2709-5CFF-2270-FDDC6B1B9923}"/>
              </a:ext>
            </a:extLst>
          </p:cNvPr>
          <p:cNvSpPr>
            <a:spLocks noGrp="1"/>
          </p:cNvSpPr>
          <p:nvPr>
            <p:ph type="ftr" sz="quarter" idx="11"/>
          </p:nvPr>
        </p:nvSpPr>
        <p:spPr/>
        <p:txBody>
          <a:bodyPr/>
          <a:lstStyle/>
          <a:p>
            <a:r>
              <a:rPr lang="pt-BR"/>
              <a:t>PHP POO QUEST - TADEU RAPHAEL</a:t>
            </a:r>
          </a:p>
        </p:txBody>
      </p:sp>
      <p:sp>
        <p:nvSpPr>
          <p:cNvPr id="11" name="Espaço Reservado para Número de Slide 10">
            <a:extLst>
              <a:ext uri="{FF2B5EF4-FFF2-40B4-BE49-F238E27FC236}">
                <a16:creationId xmlns:a16="http://schemas.microsoft.com/office/drawing/2014/main" id="{23368C93-F191-8BB0-76CF-5C194CD192BA}"/>
              </a:ext>
            </a:extLst>
          </p:cNvPr>
          <p:cNvSpPr>
            <a:spLocks noGrp="1"/>
          </p:cNvSpPr>
          <p:nvPr>
            <p:ph type="sldNum" sz="quarter" idx="12"/>
          </p:nvPr>
        </p:nvSpPr>
        <p:spPr/>
        <p:txBody>
          <a:bodyPr/>
          <a:lstStyle/>
          <a:p>
            <a:fld id="{9BB46D60-96CE-4402-8D7C-2F4B1C382689}" type="slidenum">
              <a:rPr lang="pt-BR" smtClean="0"/>
              <a:t>5</a:t>
            </a:fld>
            <a:endParaRPr lang="pt-BR"/>
          </a:p>
        </p:txBody>
      </p:sp>
      <p:pic>
        <p:nvPicPr>
          <p:cNvPr id="7" name="Picture 2">
            <a:extLst>
              <a:ext uri="{FF2B5EF4-FFF2-40B4-BE49-F238E27FC236}">
                <a16:creationId xmlns:a16="http://schemas.microsoft.com/office/drawing/2014/main" id="{F7A3B0DC-5F09-7CBE-7287-C3F219DD40D8}"/>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4897"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ommission)Space Sword by markolios on DeviantArt">
            <a:extLst>
              <a:ext uri="{FF2B5EF4-FFF2-40B4-BE49-F238E27FC236}">
                <a16:creationId xmlns:a16="http://schemas.microsoft.com/office/drawing/2014/main" id="{4EAA99E4-191C-0BA5-5917-73DD4F1CE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4392136" y="850938"/>
            <a:ext cx="773906" cy="307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512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rgbClr val="709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193996"/>
            <a:ext cx="7816645" cy="2123658"/>
          </a:xfrm>
          <a:prstGeom prst="rect">
            <a:avLst/>
          </a:prstGeom>
          <a:noFill/>
        </p:spPr>
        <p:txBody>
          <a:bodyPr wrap="square" rtlCol="0">
            <a:spAutoFit/>
          </a:bodyPr>
          <a:lstStyle/>
          <a:p>
            <a:pPr algn="ctr"/>
            <a:r>
              <a:rPr lang="pt-BR" sz="6600" dirty="0">
                <a:solidFill>
                  <a:schemeClr val="bg1"/>
                </a:solidFill>
                <a:latin typeface="Impact" panose="020B0806030902050204" pitchFamily="34" charset="0"/>
              </a:rPr>
              <a:t>Fundamentos da Orientação a Objetos</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chemeClr val="bg1"/>
                  </a:solidFill>
                </a:ln>
                <a:noFill/>
                <a:latin typeface="Impact" panose="020B0806030902050204" pitchFamily="34" charset="0"/>
              </a:rPr>
              <a:t>02</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solidFill>
            <a:srgbClr val="678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4F6127F0-6CC7-2E82-46AB-DF602C5CC776}"/>
              </a:ext>
            </a:extLst>
          </p:cNvPr>
          <p:cNvSpPr txBox="1"/>
          <p:nvPr/>
        </p:nvSpPr>
        <p:spPr>
          <a:xfrm>
            <a:off x="892276" y="9036133"/>
            <a:ext cx="7816645" cy="3046988"/>
          </a:xfrm>
          <a:prstGeom prst="rect">
            <a:avLst/>
          </a:prstGeom>
          <a:noFill/>
        </p:spPr>
        <p:txBody>
          <a:bodyPr wrap="square" rtlCol="0">
            <a:spAutoFit/>
          </a:bodyPr>
          <a:lstStyle/>
          <a:p>
            <a:pPr algn="ctr"/>
            <a:r>
              <a:rPr lang="pt-BR" sz="2400" dirty="0">
                <a:solidFill>
                  <a:schemeClr val="bg1"/>
                </a:solidFill>
              </a:rPr>
              <a:t>Este guia oferece uma introdução clara aos conceitos básicos de PHP Orientado a Objetos (POO), explorando classes, objetos, métodos e propriedades. Avançamos para discutir encapsulamento, herança e polimorfismo, e aplicamos esses conceitos em um exemplo prático, criando uma classe simples em PHP. Com este conhecimento, você estará preparado para desenvolver aplicativos web mais eficientes e escaláveis.</a:t>
            </a:r>
          </a:p>
        </p:txBody>
      </p:sp>
      <p:sp>
        <p:nvSpPr>
          <p:cNvPr id="10" name="Espaço Reservado para Rodapé 9">
            <a:extLst>
              <a:ext uri="{FF2B5EF4-FFF2-40B4-BE49-F238E27FC236}">
                <a16:creationId xmlns:a16="http://schemas.microsoft.com/office/drawing/2014/main" id="{90E6D8A5-1A1A-B921-5118-21A6BD3F4E3D}"/>
              </a:ext>
            </a:extLst>
          </p:cNvPr>
          <p:cNvSpPr>
            <a:spLocks noGrp="1"/>
          </p:cNvSpPr>
          <p:nvPr>
            <p:ph type="ftr" sz="quarter" idx="11"/>
          </p:nvPr>
        </p:nvSpPr>
        <p:spPr/>
        <p:txBody>
          <a:bodyPr/>
          <a:lstStyle/>
          <a:p>
            <a:r>
              <a:rPr lang="pt-BR"/>
              <a:t>PHP POO QUEST - TADEU RAPHAEL</a:t>
            </a:r>
          </a:p>
        </p:txBody>
      </p:sp>
      <p:sp>
        <p:nvSpPr>
          <p:cNvPr id="11" name="Espaço Reservado para Número de Slide 10">
            <a:extLst>
              <a:ext uri="{FF2B5EF4-FFF2-40B4-BE49-F238E27FC236}">
                <a16:creationId xmlns:a16="http://schemas.microsoft.com/office/drawing/2014/main" id="{ED097E9B-2BDA-D42C-D47C-437D8B79E252}"/>
              </a:ext>
            </a:extLst>
          </p:cNvPr>
          <p:cNvSpPr>
            <a:spLocks noGrp="1"/>
          </p:cNvSpPr>
          <p:nvPr>
            <p:ph type="sldNum" sz="quarter" idx="12"/>
          </p:nvPr>
        </p:nvSpPr>
        <p:spPr/>
        <p:txBody>
          <a:bodyPr/>
          <a:lstStyle/>
          <a:p>
            <a:fld id="{9BB46D60-96CE-4402-8D7C-2F4B1C382689}" type="slidenum">
              <a:rPr lang="pt-BR" smtClean="0"/>
              <a:t>6</a:t>
            </a:fld>
            <a:endParaRPr lang="pt-BR"/>
          </a:p>
        </p:txBody>
      </p:sp>
    </p:spTree>
    <p:extLst>
      <p:ext uri="{BB962C8B-B14F-4D97-AF65-F5344CB8AC3E}">
        <p14:creationId xmlns:p14="http://schemas.microsoft.com/office/powerpoint/2010/main" val="66704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4524315"/>
          </a:xfrm>
          <a:prstGeom prst="rect">
            <a:avLst/>
          </a:prstGeom>
          <a:noFill/>
        </p:spPr>
        <p:txBody>
          <a:bodyPr wrap="square" rtlCol="0">
            <a:spAutoFit/>
          </a:bodyPr>
          <a:lstStyle/>
          <a:p>
            <a:pPr algn="ctr"/>
            <a:r>
              <a:rPr lang="pt-BR" sz="2400" dirty="0"/>
              <a:t>No PHP Orientado a Objetos (POO), os conceitos básicos formam a espinha dorsal do desenvolvimento de aplicativos web. As classes são como moldes que definem a estrutura e o comportamento dos objetos. Por sua vez, os objetos são instâncias dessas classes, representando entidades específicas com características e ações próprias. Os métodos são funções dentro das classes que realizam tarefas específicas, enquanto as propriedades são variáveis que armazenam dados associados a um objeto. Dominar esses fundamentos é essencial para construir sistemas web escaláveis e fáceis de manter, permitindo uma abordagem modular e organizada no desenvolvimento de software.</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892276" y="871794"/>
            <a:ext cx="7816645" cy="1323439"/>
          </a:xfrm>
          <a:prstGeom prst="rect">
            <a:avLst/>
          </a:prstGeom>
          <a:noFill/>
        </p:spPr>
        <p:txBody>
          <a:bodyPr wrap="square" rtlCol="0">
            <a:spAutoFit/>
          </a:bodyPr>
          <a:lstStyle/>
          <a:p>
            <a:pPr algn="ctr"/>
            <a:r>
              <a:rPr lang="pt-BR" sz="4000" dirty="0">
                <a:latin typeface="Impact" panose="020B0806030902050204" pitchFamily="34" charset="0"/>
              </a:rPr>
              <a:t>Conceitos Básicos de POO</a:t>
            </a:r>
          </a:p>
          <a:p>
            <a:endParaRPr lang="pt-BR" sz="4000" dirty="0">
              <a:latin typeface="Impact" panose="020B0806030902050204" pitchFamily="34" charset="0"/>
            </a:endParaRPr>
          </a:p>
        </p:txBody>
      </p:sp>
      <p:sp>
        <p:nvSpPr>
          <p:cNvPr id="10" name="Espaço Reservado para Rodapé 9">
            <a:extLst>
              <a:ext uri="{FF2B5EF4-FFF2-40B4-BE49-F238E27FC236}">
                <a16:creationId xmlns:a16="http://schemas.microsoft.com/office/drawing/2014/main" id="{D2798D93-ED72-CD33-880D-2C72AA1C45F0}"/>
              </a:ext>
            </a:extLst>
          </p:cNvPr>
          <p:cNvSpPr>
            <a:spLocks noGrp="1"/>
          </p:cNvSpPr>
          <p:nvPr>
            <p:ph type="ftr" sz="quarter" idx="11"/>
          </p:nvPr>
        </p:nvSpPr>
        <p:spPr/>
        <p:txBody>
          <a:bodyPr/>
          <a:lstStyle/>
          <a:p>
            <a:r>
              <a:rPr lang="pt-BR"/>
              <a:t>PHP POO QUEST - TADEU RAPHAEL</a:t>
            </a:r>
          </a:p>
        </p:txBody>
      </p:sp>
      <p:sp>
        <p:nvSpPr>
          <p:cNvPr id="11" name="Espaço Reservado para Número de Slide 10">
            <a:extLst>
              <a:ext uri="{FF2B5EF4-FFF2-40B4-BE49-F238E27FC236}">
                <a16:creationId xmlns:a16="http://schemas.microsoft.com/office/drawing/2014/main" id="{51B58DE0-4197-A9DA-3C15-1110405E5E7A}"/>
              </a:ext>
            </a:extLst>
          </p:cNvPr>
          <p:cNvSpPr>
            <a:spLocks noGrp="1"/>
          </p:cNvSpPr>
          <p:nvPr>
            <p:ph type="sldNum" sz="quarter" idx="12"/>
          </p:nvPr>
        </p:nvSpPr>
        <p:spPr/>
        <p:txBody>
          <a:bodyPr/>
          <a:lstStyle/>
          <a:p>
            <a:fld id="{9BB46D60-96CE-4402-8D7C-2F4B1C382689}" type="slidenum">
              <a:rPr lang="pt-BR" smtClean="0"/>
              <a:t>7</a:t>
            </a:fld>
            <a:endParaRPr lang="pt-BR"/>
          </a:p>
        </p:txBody>
      </p:sp>
      <p:pic>
        <p:nvPicPr>
          <p:cNvPr id="4" name="Picture 4" descr="commission)Space Sword by markolios on DeviantArt">
            <a:extLst>
              <a:ext uri="{FF2B5EF4-FFF2-40B4-BE49-F238E27FC236}">
                <a16:creationId xmlns:a16="http://schemas.microsoft.com/office/drawing/2014/main" id="{946DE2FC-0913-360A-9466-AE4B4AAB5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4413644" y="698086"/>
            <a:ext cx="773906" cy="30727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265BC3D-DC91-27CD-FDFF-67F93C7EC325}"/>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4897"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887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5262979"/>
          </a:xfrm>
          <a:prstGeom prst="rect">
            <a:avLst/>
          </a:prstGeom>
          <a:noFill/>
        </p:spPr>
        <p:txBody>
          <a:bodyPr wrap="square" rtlCol="0">
            <a:spAutoFit/>
          </a:bodyPr>
          <a:lstStyle/>
          <a:p>
            <a:pPr algn="ctr"/>
            <a:r>
              <a:rPr lang="pt-BR" sz="2400" dirty="0"/>
              <a:t>No desenvolvimento orientado a objetos, o encapsulamento, a herança e o polimorfismo são conceitos cruciais que elevam a flexibilidade e eficiência do código. O encapsulamento protege os dados de uma classe, permitindo o acesso somente por métodos específicos, o que garante a integridade dos dados e aumenta a segurança do sistema. Já a herança possibilita a criação de novas classes a partir de classes existentes, permitindo a reutilização de código e a extensão de funcionalidades. Por fim, o polimorfismo permite que objetos de diferentes classes sejam tratados de maneira uniforme, facilitando a manipulação e interação entre eles. Compreender e aplicar esses conceitos abre portas para o desenvolvimento de sistemas mais robustos, flexíveis e fáceis de manter.</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29728" y="817416"/>
            <a:ext cx="8941738" cy="707886"/>
          </a:xfrm>
          <a:prstGeom prst="rect">
            <a:avLst/>
          </a:prstGeom>
          <a:noFill/>
        </p:spPr>
        <p:txBody>
          <a:bodyPr wrap="square" rtlCol="0">
            <a:spAutoFit/>
          </a:bodyPr>
          <a:lstStyle/>
          <a:p>
            <a:r>
              <a:rPr lang="pt-BR" sz="4000" dirty="0">
                <a:latin typeface="Impact" panose="020B0806030902050204" pitchFamily="34" charset="0"/>
              </a:rPr>
              <a:t>Encapsulamento, Herança e Polimorfismo</a:t>
            </a:r>
          </a:p>
        </p:txBody>
      </p:sp>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8</a:t>
            </a:fld>
            <a:endParaRPr lang="pt-BR"/>
          </a:p>
        </p:txBody>
      </p:sp>
      <p:pic>
        <p:nvPicPr>
          <p:cNvPr id="4" name="Picture 2">
            <a:extLst>
              <a:ext uri="{FF2B5EF4-FFF2-40B4-BE49-F238E27FC236}">
                <a16:creationId xmlns:a16="http://schemas.microsoft.com/office/drawing/2014/main" id="{11C11220-BC1B-FDA2-90C3-54455019EE6B}"/>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4897"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mission)Space Sword by markolios on DeviantArt">
            <a:extLst>
              <a:ext uri="{FF2B5EF4-FFF2-40B4-BE49-F238E27FC236}">
                <a16:creationId xmlns:a16="http://schemas.microsoft.com/office/drawing/2014/main" id="{1071515C-DBD1-E25C-035B-2C367EF9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4413644" y="698086"/>
            <a:ext cx="773906" cy="307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55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92273" y="3301050"/>
            <a:ext cx="7816645" cy="830997"/>
          </a:xfrm>
          <a:prstGeom prst="rect">
            <a:avLst/>
          </a:prstGeom>
          <a:noFill/>
        </p:spPr>
        <p:txBody>
          <a:bodyPr wrap="square" rtlCol="0">
            <a:spAutoFit/>
          </a:bodyPr>
          <a:lstStyle/>
          <a:p>
            <a:pPr algn="ctr"/>
            <a:r>
              <a:rPr lang="pt-BR" sz="2400" dirty="0"/>
              <a:t>Vamos criar uma classe simples em PHP para representar um objeto "Carro". Aqui está um exemplo prático: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29728" y="630672"/>
            <a:ext cx="8941738" cy="1323439"/>
          </a:xfrm>
          <a:prstGeom prst="rect">
            <a:avLst/>
          </a:prstGeom>
          <a:noFill/>
        </p:spPr>
        <p:txBody>
          <a:bodyPr wrap="square" rtlCol="0">
            <a:spAutoFit/>
          </a:bodyPr>
          <a:lstStyle/>
          <a:p>
            <a:pPr algn="ctr"/>
            <a:r>
              <a:rPr lang="pt-BR" sz="4000" dirty="0">
                <a:latin typeface="Impact" panose="020B0806030902050204" pitchFamily="34" charset="0"/>
              </a:rPr>
              <a:t>Exemplo Prático: Criando uma Classe Simples em PHP</a:t>
            </a:r>
          </a:p>
        </p:txBody>
      </p:sp>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a:t>PHP POO QUEST - TADEU RAPHAEL</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9</a:t>
            </a:fld>
            <a:endParaRPr lang="pt-BR"/>
          </a:p>
        </p:txBody>
      </p:sp>
      <p:pic>
        <p:nvPicPr>
          <p:cNvPr id="4" name="Picture 2">
            <a:extLst>
              <a:ext uri="{FF2B5EF4-FFF2-40B4-BE49-F238E27FC236}">
                <a16:creationId xmlns:a16="http://schemas.microsoft.com/office/drawing/2014/main" id="{11C11220-BC1B-FDA2-90C3-54455019EE6B}"/>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4897" y="9979522"/>
            <a:ext cx="2191406" cy="219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mission)Space Sword by markolios on DeviantArt">
            <a:extLst>
              <a:ext uri="{FF2B5EF4-FFF2-40B4-BE49-F238E27FC236}">
                <a16:creationId xmlns:a16="http://schemas.microsoft.com/office/drawing/2014/main" id="{1071515C-DBD1-E25C-035B-2C367EF9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4413643" y="851712"/>
            <a:ext cx="773906" cy="307276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7438C0BE-FFCF-6349-59FB-28ACC9C19396}"/>
              </a:ext>
            </a:extLst>
          </p:cNvPr>
          <p:cNvPicPr>
            <a:picLocks noChangeAspect="1"/>
          </p:cNvPicPr>
          <p:nvPr/>
        </p:nvPicPr>
        <p:blipFill>
          <a:blip r:embed="rId4"/>
          <a:stretch>
            <a:fillRect/>
          </a:stretch>
        </p:blipFill>
        <p:spPr>
          <a:xfrm>
            <a:off x="1238889" y="4383521"/>
            <a:ext cx="7123411" cy="53445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24151037"/>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5809</TotalTime>
  <Words>1963</Words>
  <Application>Microsoft Office PowerPoint</Application>
  <PresentationFormat>Papel A3 (297 x 420 mm)</PresentationFormat>
  <Paragraphs>103</Paragraphs>
  <Slides>23</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23</vt:i4>
      </vt:variant>
    </vt:vector>
  </HeadingPairs>
  <TitlesOfParts>
    <vt:vector size="29" baseType="lpstr">
      <vt:lpstr>8BIT WONDER</vt:lpstr>
      <vt:lpstr>Arial</vt:lpstr>
      <vt:lpstr>Calibri</vt:lpstr>
      <vt:lpstr>Calibri Light</vt:lpstr>
      <vt:lpstr>Impact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Felipe Silva Aguiar</dc:creator>
  <cp:lastModifiedBy>TADEU RAPHAEL DA SILVA GUIMARAES FRANCA</cp:lastModifiedBy>
  <cp:revision>19</cp:revision>
  <dcterms:created xsi:type="dcterms:W3CDTF">2023-06-15T14:34:16Z</dcterms:created>
  <dcterms:modified xsi:type="dcterms:W3CDTF">2024-04-25T22:43:04Z</dcterms:modified>
</cp:coreProperties>
</file>